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73"/>
  </p:notesMasterIdLst>
  <p:sldIdLst>
    <p:sldId id="435" r:id="rId2"/>
    <p:sldId id="541" r:id="rId3"/>
    <p:sldId id="542" r:id="rId4"/>
    <p:sldId id="461" r:id="rId5"/>
    <p:sldId id="459" r:id="rId6"/>
    <p:sldId id="289" r:id="rId7"/>
    <p:sldId id="498" r:id="rId8"/>
    <p:sldId id="438" r:id="rId9"/>
    <p:sldId id="439" r:id="rId10"/>
    <p:sldId id="530" r:id="rId11"/>
    <p:sldId id="448" r:id="rId12"/>
    <p:sldId id="447" r:id="rId13"/>
    <p:sldId id="450" r:id="rId14"/>
    <p:sldId id="526" r:id="rId15"/>
    <p:sldId id="475" r:id="rId16"/>
    <p:sldId id="476" r:id="rId17"/>
    <p:sldId id="477" r:id="rId18"/>
    <p:sldId id="478" r:id="rId19"/>
    <p:sldId id="527" r:id="rId20"/>
    <p:sldId id="516" r:id="rId21"/>
    <p:sldId id="453" r:id="rId22"/>
    <p:sldId id="486" r:id="rId23"/>
    <p:sldId id="455" r:id="rId24"/>
    <p:sldId id="537" r:id="rId25"/>
    <p:sldId id="539" r:id="rId26"/>
    <p:sldId id="528" r:id="rId27"/>
    <p:sldId id="521" r:id="rId28"/>
    <p:sldId id="496" r:id="rId29"/>
    <p:sldId id="497" r:id="rId30"/>
    <p:sldId id="529" r:id="rId31"/>
    <p:sldId id="523" r:id="rId32"/>
    <p:sldId id="467" r:id="rId33"/>
    <p:sldId id="538" r:id="rId34"/>
    <p:sldId id="468" r:id="rId35"/>
    <p:sldId id="525" r:id="rId36"/>
    <p:sldId id="504" r:id="rId37"/>
    <p:sldId id="505" r:id="rId38"/>
    <p:sldId id="360" r:id="rId39"/>
    <p:sldId id="491" r:id="rId40"/>
    <p:sldId id="361" r:id="rId41"/>
    <p:sldId id="358" r:id="rId42"/>
    <p:sldId id="480" r:id="rId43"/>
    <p:sldId id="395" r:id="rId44"/>
    <p:sldId id="540" r:id="rId45"/>
    <p:sldId id="506" r:id="rId46"/>
    <p:sldId id="446" r:id="rId47"/>
    <p:sldId id="441" r:id="rId48"/>
    <p:sldId id="442" r:id="rId49"/>
    <p:sldId id="443" r:id="rId50"/>
    <p:sldId id="463" r:id="rId51"/>
    <p:sldId id="509" r:id="rId52"/>
    <p:sldId id="470" r:id="rId53"/>
    <p:sldId id="471" r:id="rId54"/>
    <p:sldId id="472" r:id="rId55"/>
    <p:sldId id="473" r:id="rId56"/>
    <p:sldId id="474" r:id="rId57"/>
    <p:sldId id="511" r:id="rId58"/>
    <p:sldId id="512" r:id="rId59"/>
    <p:sldId id="513" r:id="rId60"/>
    <p:sldId id="514" r:id="rId61"/>
    <p:sldId id="515" r:id="rId62"/>
    <p:sldId id="518" r:id="rId63"/>
    <p:sldId id="519" r:id="rId64"/>
    <p:sldId id="520" r:id="rId65"/>
    <p:sldId id="346" r:id="rId66"/>
    <p:sldId id="301" r:id="rId67"/>
    <p:sldId id="326" r:id="rId68"/>
    <p:sldId id="507" r:id="rId69"/>
    <p:sldId id="488" r:id="rId70"/>
    <p:sldId id="489" r:id="rId71"/>
    <p:sldId id="490" r:id="rId72"/>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Times New Roman" pitchFamily="18" charset="0"/>
        <a:ea typeface="ＭＳ Ｐゴシック"/>
        <a:cs typeface="ＭＳ Ｐゴシック"/>
      </a:defRPr>
    </a:lvl1pPr>
    <a:lvl2pPr marL="457200" algn="l" rtl="0" fontAlgn="base">
      <a:spcBef>
        <a:spcPct val="0"/>
      </a:spcBef>
      <a:spcAft>
        <a:spcPct val="0"/>
      </a:spcAft>
      <a:defRPr sz="1200" kern="1200">
        <a:solidFill>
          <a:schemeClr val="tx1"/>
        </a:solidFill>
        <a:latin typeface="Times New Roman" pitchFamily="18" charset="0"/>
        <a:ea typeface="ＭＳ Ｐゴシック"/>
        <a:cs typeface="ＭＳ Ｐゴシック"/>
      </a:defRPr>
    </a:lvl2pPr>
    <a:lvl3pPr marL="914400" algn="l" rtl="0" fontAlgn="base">
      <a:spcBef>
        <a:spcPct val="0"/>
      </a:spcBef>
      <a:spcAft>
        <a:spcPct val="0"/>
      </a:spcAft>
      <a:defRPr sz="1200" kern="1200">
        <a:solidFill>
          <a:schemeClr val="tx1"/>
        </a:solidFill>
        <a:latin typeface="Times New Roman" pitchFamily="18" charset="0"/>
        <a:ea typeface="ＭＳ Ｐゴシック"/>
        <a:cs typeface="ＭＳ Ｐゴシック"/>
      </a:defRPr>
    </a:lvl3pPr>
    <a:lvl4pPr marL="1371600" algn="l" rtl="0" fontAlgn="base">
      <a:spcBef>
        <a:spcPct val="0"/>
      </a:spcBef>
      <a:spcAft>
        <a:spcPct val="0"/>
      </a:spcAft>
      <a:defRPr sz="1200" kern="1200">
        <a:solidFill>
          <a:schemeClr val="tx1"/>
        </a:solidFill>
        <a:latin typeface="Times New Roman" pitchFamily="18" charset="0"/>
        <a:ea typeface="ＭＳ Ｐゴシック"/>
        <a:cs typeface="ＭＳ Ｐゴシック"/>
      </a:defRPr>
    </a:lvl4pPr>
    <a:lvl5pPr marL="1828800" algn="l" rtl="0" fontAlgn="base">
      <a:spcBef>
        <a:spcPct val="0"/>
      </a:spcBef>
      <a:spcAft>
        <a:spcPct val="0"/>
      </a:spcAft>
      <a:defRPr sz="1200" kern="1200">
        <a:solidFill>
          <a:schemeClr val="tx1"/>
        </a:solidFill>
        <a:latin typeface="Times New Roman" pitchFamily="18" charset="0"/>
        <a:ea typeface="ＭＳ Ｐゴシック"/>
        <a:cs typeface="ＭＳ Ｐゴシック"/>
      </a:defRPr>
    </a:lvl5pPr>
    <a:lvl6pPr marL="2286000" algn="l" defTabSz="914400" rtl="0" eaLnBrk="1" latinLnBrk="0" hangingPunct="1">
      <a:defRPr sz="1200" kern="1200">
        <a:solidFill>
          <a:schemeClr val="tx1"/>
        </a:solidFill>
        <a:latin typeface="Times New Roman" pitchFamily="18" charset="0"/>
        <a:ea typeface="ＭＳ Ｐゴシック"/>
        <a:cs typeface="ＭＳ Ｐゴシック"/>
      </a:defRPr>
    </a:lvl6pPr>
    <a:lvl7pPr marL="2743200" algn="l" defTabSz="914400" rtl="0" eaLnBrk="1" latinLnBrk="0" hangingPunct="1">
      <a:defRPr sz="1200" kern="1200">
        <a:solidFill>
          <a:schemeClr val="tx1"/>
        </a:solidFill>
        <a:latin typeface="Times New Roman" pitchFamily="18" charset="0"/>
        <a:ea typeface="ＭＳ Ｐゴシック"/>
        <a:cs typeface="ＭＳ Ｐゴシック"/>
      </a:defRPr>
    </a:lvl7pPr>
    <a:lvl8pPr marL="3200400" algn="l" defTabSz="914400" rtl="0" eaLnBrk="1" latinLnBrk="0" hangingPunct="1">
      <a:defRPr sz="1200" kern="1200">
        <a:solidFill>
          <a:schemeClr val="tx1"/>
        </a:solidFill>
        <a:latin typeface="Times New Roman" pitchFamily="18" charset="0"/>
        <a:ea typeface="ＭＳ Ｐゴシック"/>
        <a:cs typeface="ＭＳ Ｐゴシック"/>
      </a:defRPr>
    </a:lvl8pPr>
    <a:lvl9pPr marL="3657600" algn="l" defTabSz="914400" rtl="0" eaLnBrk="1" latinLnBrk="0" hangingPunct="1">
      <a:defRPr sz="1200" kern="1200">
        <a:solidFill>
          <a:schemeClr val="tx1"/>
        </a:solidFill>
        <a:latin typeface="Times New Roman" pitchFamily="18"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9C400"/>
    <a:srgbClr val="FFFF00"/>
    <a:srgbClr val="996633"/>
    <a:srgbClr val="0B538E"/>
    <a:srgbClr val="FF9900"/>
    <a:srgbClr val="09407B"/>
    <a:srgbClr val="003399"/>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9" autoAdjust="0"/>
    <p:restoredTop sz="99055" autoAdjust="0"/>
  </p:normalViewPr>
  <p:slideViewPr>
    <p:cSldViewPr>
      <p:cViewPr varScale="1">
        <p:scale>
          <a:sx n="94" d="100"/>
          <a:sy n="94" d="100"/>
        </p:scale>
        <p:origin x="-96" y="-408"/>
      </p:cViewPr>
      <p:guideLst>
        <p:guide orient="horz" pos="2160"/>
        <p:guide pos="2880"/>
      </p:guideLst>
    </p:cSldViewPr>
  </p:slideViewPr>
  <p:outlineViewPr>
    <p:cViewPr>
      <p:scale>
        <a:sx n="33" d="100"/>
        <a:sy n="33" d="100"/>
      </p:scale>
      <p:origin x="0" y="16386"/>
    </p:cViewPr>
  </p:outlin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ea typeface="ＭＳ Ｐゴシック"/>
                <a:cs typeface="ＭＳ Ｐゴシック"/>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ＭＳ Ｐゴシック"/>
                <a:cs typeface="ＭＳ Ｐゴシック"/>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ea typeface="ＭＳ Ｐゴシック"/>
                <a:cs typeface="ＭＳ Ｐゴシック"/>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ＭＳ Ｐゴシック"/>
                <a:cs typeface="ＭＳ Ｐゴシック"/>
              </a:defRPr>
            </a:lvl1pPr>
          </a:lstStyle>
          <a:p>
            <a:pPr>
              <a:defRPr/>
            </a:pPr>
            <a:fld id="{597F4CD8-C7D8-4DFD-92DE-75356511876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endParaRPr lang="en-US" smtClean="0"/>
          </a:p>
        </p:txBody>
      </p:sp>
      <p:sp>
        <p:nvSpPr>
          <p:cNvPr id="2355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algn="r"/>
            <a:fld id="{2E153D5E-D3F3-4623-A743-0DAE258A8466}" type="slidenum">
              <a:rPr lang="en-US"/>
              <a:pPr algn="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endParaRPr lang="en-US" smtClean="0"/>
          </a:p>
        </p:txBody>
      </p:sp>
      <p:sp>
        <p:nvSpPr>
          <p:cNvPr id="70659" name="Slide Number Placeholder 3"/>
          <p:cNvSpPr>
            <a:spLocks noGrp="1"/>
          </p:cNvSpPr>
          <p:nvPr>
            <p:ph type="sldNum" sz="quarter" idx="5"/>
          </p:nvPr>
        </p:nvSpPr>
        <p:spPr>
          <a:noFill/>
        </p:spPr>
        <p:txBody>
          <a:bodyPr/>
          <a:lstStyle/>
          <a:p>
            <a:fld id="{BF14E80E-E311-4799-A676-9B6425325AC5}" type="slidenum">
              <a:rPr lang="en-US" smtClean="0"/>
              <a:pPr/>
              <a:t>38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endParaRPr lang="en-US" smtClean="0"/>
          </a:p>
        </p:txBody>
      </p:sp>
      <p:sp>
        <p:nvSpPr>
          <p:cNvPr id="7270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99653825-8311-49A5-B6C7-77504339EFEB}" type="slidenum">
              <a:rPr lang="en-US"/>
              <a:pPr algn="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p:spPr>
        <p:txBody>
          <a:bodyPr/>
          <a:lstStyle/>
          <a:p>
            <a:endParaRPr lang="en-US" smtClean="0"/>
          </a:p>
        </p:txBody>
      </p:sp>
      <p:sp>
        <p:nvSpPr>
          <p:cNvPr id="74755" name="Slide Number Placeholder 3"/>
          <p:cNvSpPr>
            <a:spLocks noGrp="1"/>
          </p:cNvSpPr>
          <p:nvPr>
            <p:ph type="sldNum" sz="quarter" idx="5"/>
          </p:nvPr>
        </p:nvSpPr>
        <p:spPr>
          <a:noFill/>
        </p:spPr>
        <p:txBody>
          <a:bodyPr/>
          <a:lstStyle/>
          <a:p>
            <a:fld id="{F7034439-A5EB-4CE6-8A53-E37AA21D226A}" type="slidenum">
              <a:rPr lang="en-US" smtClean="0"/>
              <a:pPr/>
              <a:t>40</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p:spPr>
        <p:txBody>
          <a:bodyPr/>
          <a:lstStyle/>
          <a:p>
            <a:endParaRPr lang="en-US" smtClean="0"/>
          </a:p>
        </p:txBody>
      </p:sp>
      <p:sp>
        <p:nvSpPr>
          <p:cNvPr id="76803" name="Slide Number Placeholder 3"/>
          <p:cNvSpPr>
            <a:spLocks noGrp="1"/>
          </p:cNvSpPr>
          <p:nvPr>
            <p:ph type="sldNum" sz="quarter" idx="5"/>
          </p:nvPr>
        </p:nvSpPr>
        <p:spPr>
          <a:noFill/>
        </p:spPr>
        <p:txBody>
          <a:bodyPr/>
          <a:lstStyle/>
          <a:p>
            <a:fld id="{8267F65C-B3F9-47E0-9F5E-C80918D8A715}" type="slidenum">
              <a:rPr lang="en-US" smtClean="0"/>
              <a:pPr/>
              <a:t>41</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p:spPr>
        <p:txBody>
          <a:bodyPr/>
          <a:lstStyle/>
          <a:p>
            <a:endParaRPr lang="en-US" smtClean="0"/>
          </a:p>
        </p:txBody>
      </p:sp>
      <p:sp>
        <p:nvSpPr>
          <p:cNvPr id="7885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A4A127AF-64CB-4D84-9344-BA0EC0BDF8A7}" type="slidenum">
              <a:rPr lang="en-US"/>
              <a:pPr algn="r"/>
              <a:t>42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p:spPr>
        <p:txBody>
          <a:bodyPr/>
          <a:lstStyle/>
          <a:p>
            <a:endParaRPr lang="en-US" smtClean="0"/>
          </a:p>
        </p:txBody>
      </p:sp>
      <p:sp>
        <p:nvSpPr>
          <p:cNvPr id="8089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CF691296-C52A-4AA8-8D25-3B067A662AD8}" type="slidenum">
              <a:rPr lang="en-US"/>
              <a:pPr algn="r"/>
              <a:t>43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8499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836BDD85-CD62-4109-BBEA-F67F87595E1E}" type="slidenum">
              <a:rPr lang="en-US">
                <a:latin typeface="Arial" charset="0"/>
              </a:rPr>
              <a:pPr algn="r"/>
              <a:t>46</a:t>
            </a:fld>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p:spPr>
        <p:txBody>
          <a:bodyPr/>
          <a:lstStyle/>
          <a:p>
            <a:endParaRPr lang="en-US" smtClean="0"/>
          </a:p>
        </p:txBody>
      </p:sp>
      <p:sp>
        <p:nvSpPr>
          <p:cNvPr id="8704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3C7B7112-A9AB-4A3C-8218-3E602392FC01}" type="slidenum">
              <a:rPr lang="en-US"/>
              <a:pPr algn="r"/>
              <a:t>47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endParaRPr lang="en-US" smtClean="0"/>
          </a:p>
        </p:txBody>
      </p:sp>
      <p:sp>
        <p:nvSpPr>
          <p:cNvPr id="8909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2D0974BD-9E5A-40F5-99C5-B70A520C6173}" type="slidenum">
              <a:rPr lang="en-US"/>
              <a:pPr algn="r"/>
              <a:t>48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p:spPr>
        <p:txBody>
          <a:bodyPr/>
          <a:lstStyle/>
          <a:p>
            <a:endParaRPr lang="en-US" smtClean="0"/>
          </a:p>
        </p:txBody>
      </p:sp>
      <p:sp>
        <p:nvSpPr>
          <p:cNvPr id="9113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4A7AB7FE-6779-4CBA-902E-829EC022D673}" type="slidenum">
              <a:rPr lang="en-US"/>
              <a:pPr algn="r"/>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lIns="91430" tIns="45715" rIns="91430" bIns="45715"/>
          <a:lstStyle/>
          <a:p>
            <a:endParaRPr lang="en-US" smtClean="0"/>
          </a:p>
        </p:txBody>
      </p:sp>
      <p:sp>
        <p:nvSpPr>
          <p:cNvPr id="2765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0" tIns="45715" rIns="91430" bIns="45715" anchor="b"/>
          <a:lstStyle/>
          <a:p>
            <a:pPr algn="r" defTabSz="895350"/>
            <a:fld id="{6B2F9EFA-5F89-4254-811B-8EAA4A4B4A28}" type="slidenum">
              <a:rPr lang="en-US"/>
              <a:pPr algn="r" defTabSz="895350"/>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p:spPr>
        <p:txBody>
          <a:bodyPr/>
          <a:lstStyle/>
          <a:p>
            <a:endParaRPr lang="en-US" smtClean="0"/>
          </a:p>
        </p:txBody>
      </p:sp>
      <p:sp>
        <p:nvSpPr>
          <p:cNvPr id="9523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01EFB7F9-9242-4880-AE08-37A40F22295C}" type="slidenum">
              <a:rPr lang="en-US"/>
              <a:pPr algn="r"/>
              <a:t>52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endParaRPr lang="en-US" smtClean="0"/>
          </a:p>
        </p:txBody>
      </p:sp>
      <p:sp>
        <p:nvSpPr>
          <p:cNvPr id="9728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B1370570-D00B-4D7C-9DBE-01D20D2858CC}" type="slidenum">
              <a:rPr lang="en-US"/>
              <a:pPr algn="r"/>
              <a:t>53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p:spPr>
        <p:txBody>
          <a:bodyPr/>
          <a:lstStyle/>
          <a:p>
            <a:endParaRPr lang="en-US" smtClean="0"/>
          </a:p>
        </p:txBody>
      </p:sp>
      <p:sp>
        <p:nvSpPr>
          <p:cNvPr id="9933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36A76C96-9DE4-4ADF-B618-CC0BBAB2EAAD}" type="slidenum">
              <a:rPr lang="en-US"/>
              <a:pPr algn="r"/>
              <a:t>54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p:spPr>
        <p:txBody>
          <a:bodyPr/>
          <a:lstStyle/>
          <a:p>
            <a:endParaRPr lang="en-US" smtClean="0"/>
          </a:p>
        </p:txBody>
      </p:sp>
      <p:sp>
        <p:nvSpPr>
          <p:cNvPr id="10342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E85CE302-FA9A-45DC-B8CD-EA14B456AC23}" type="slidenum">
              <a:rPr lang="en-US"/>
              <a:pPr algn="r"/>
              <a:t>57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p:spPr>
        <p:txBody>
          <a:bodyPr/>
          <a:lstStyle/>
          <a:p>
            <a:endParaRPr lang="en-US" smtClean="0"/>
          </a:p>
        </p:txBody>
      </p:sp>
      <p:sp>
        <p:nvSpPr>
          <p:cNvPr id="10547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050D4E56-B374-4647-ACC2-696D8BC554B4}" type="slidenum">
              <a:rPr lang="en-US"/>
              <a:pPr algn="r"/>
              <a:t>58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a:ln/>
        </p:spPr>
      </p:sp>
      <p:sp>
        <p:nvSpPr>
          <p:cNvPr id="107522" name="Rectangle 3"/>
          <p:cNvSpPr>
            <a:spLocks noGrp="1"/>
          </p:cNvSpPr>
          <p:nvPr>
            <p:ph type="body" idx="1"/>
          </p:nvPr>
        </p:nvSpPr>
        <p:spPr>
          <a:noFill/>
          <a:ln/>
        </p:spPr>
        <p:txBody>
          <a:bodyPr/>
          <a:lstStyle/>
          <a:p>
            <a:r>
              <a:rPr lang="en-US" smtClean="0"/>
              <a:t>WIMS program automatically generates relevant MORs/DMRs/NPDES forms for regulatory reporting (far back).  We have forms for every State in the Nation.  Using a wizard (similar to the graphing wizard in Excel), custom reports (front) can be generated within a few clicks…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xfrm>
            <a:off x="1143000" y="687388"/>
            <a:ext cx="4572000" cy="3429000"/>
          </a:xfrm>
          <a:ln/>
        </p:spPr>
      </p:sp>
      <p:sp>
        <p:nvSpPr>
          <p:cNvPr id="109570" name="Notes Placeholder 2"/>
          <p:cNvSpPr>
            <a:spLocks noGrp="1"/>
          </p:cNvSpPr>
          <p:nvPr>
            <p:ph type="body" idx="1"/>
          </p:nvPr>
        </p:nvSpPr>
        <p:spPr>
          <a:xfrm>
            <a:off x="685800" y="4343400"/>
            <a:ext cx="5486400" cy="4113213"/>
          </a:xfrm>
          <a:noFill/>
          <a:ln/>
        </p:spPr>
        <p:txBody>
          <a:bodyPr lIns="90574" tIns="45287" rIns="90574" bIns="45287"/>
          <a:lstStyle/>
          <a:p>
            <a:pPr eaLnBrk="1" hangingPunct="1">
              <a:spcBef>
                <a:spcPct val="0"/>
              </a:spcBef>
            </a:pPr>
            <a:r>
              <a:rPr lang="en-US" smtClean="0">
                <a:latin typeface="Arial" charset="0"/>
              </a:rPr>
              <a:t>Hach WIMS manages data and provides reports and analysis for waste water facilities.  Data can be gathered from many sources and compared for comprehensive analysis.  With a  mouse click, regulatory and business reports can be easily generated, historical data can be accessed and used for statistical analysis and systems can be monitored for optimal performance.  Data can be analyzed for optimization projects and can be made readily available to anyone who has a need for the data. Time series, correlation, trending and more are all available. Many states are also moving to electronic reporting requiring a more sophisticated solution than manual or excel based systems.</a:t>
            </a:r>
          </a:p>
        </p:txBody>
      </p:sp>
      <p:sp>
        <p:nvSpPr>
          <p:cNvPr id="109571" name="Slide Number Placeholder 3"/>
          <p:cNvSpPr txBox="1">
            <a:spLocks noGrp="1"/>
          </p:cNvSpPr>
          <p:nvPr/>
        </p:nvSpPr>
        <p:spPr bwMode="auto">
          <a:xfrm>
            <a:off x="3884613" y="8686800"/>
            <a:ext cx="2971800" cy="455613"/>
          </a:xfrm>
          <a:prstGeom prst="rect">
            <a:avLst/>
          </a:prstGeom>
          <a:noFill/>
          <a:ln w="9525">
            <a:noFill/>
            <a:miter lim="800000"/>
            <a:headEnd/>
            <a:tailEnd/>
          </a:ln>
        </p:spPr>
        <p:txBody>
          <a:bodyPr lIns="90574" tIns="45287" rIns="90574" bIns="45287" anchor="b"/>
          <a:lstStyle/>
          <a:p>
            <a:pPr algn="r" defTabSz="904875"/>
            <a:fld id="{B48CA978-BAD6-4898-9D37-EC684AE850F3}" type="slidenum">
              <a:rPr lang="en-US" sz="2400">
                <a:latin typeface="Calibri" pitchFamily="34" charset="0"/>
                <a:cs typeface="Arial" charset="0"/>
              </a:rPr>
              <a:pPr algn="r" defTabSz="904875"/>
              <a:t>60</a:t>
            </a:fld>
            <a:endParaRPr lang="en-US" sz="2400">
              <a:latin typeface="Calibri" pitchFamily="34"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p:spPr>
        <p:txBody>
          <a:bodyPr/>
          <a:lstStyle/>
          <a:p>
            <a:endParaRPr lang="en-US" smtClean="0"/>
          </a:p>
        </p:txBody>
      </p:sp>
      <p:sp>
        <p:nvSpPr>
          <p:cNvPr id="11161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EE665CBF-2638-4180-98C2-7E13985B07AC}" type="slidenum">
              <a:rPr lang="en-US"/>
              <a:pPr algn="r"/>
              <a:t>61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p:spPr>
        <p:txBody>
          <a:bodyPr/>
          <a:lstStyle/>
          <a:p>
            <a:endParaRPr lang="en-US" smtClean="0"/>
          </a:p>
        </p:txBody>
      </p:sp>
      <p:sp>
        <p:nvSpPr>
          <p:cNvPr id="11366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BC143C81-3DBF-4F11-A128-1C36A4AD0BA9}" type="slidenum">
              <a:rPr lang="en-US"/>
              <a:pPr algn="r"/>
              <a:t>62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p:spPr>
        <p:txBody>
          <a:bodyPr/>
          <a:lstStyle/>
          <a:p>
            <a:r>
              <a:rPr lang="en-US" smtClean="0"/>
              <a:t>Data Overload?  Make it Meaningful.</a:t>
            </a:r>
          </a:p>
          <a:p>
            <a:r>
              <a:rPr lang="en-US" smtClean="0"/>
              <a:t>Data is dumb. We make it smart.</a:t>
            </a:r>
          </a:p>
          <a:p>
            <a:pPr eaLnBrk="1" hangingPunct="1">
              <a:spcBef>
                <a:spcPct val="0"/>
              </a:spcBef>
            </a:pPr>
            <a:r>
              <a:rPr lang="en-US" smtClean="0"/>
              <a:t>Data combined from multiple sources shows complete picture of  your water/waste water systems</a:t>
            </a:r>
          </a:p>
          <a:p>
            <a:pPr eaLnBrk="1" hangingPunct="1">
              <a:spcBef>
                <a:spcPct val="0"/>
              </a:spcBef>
            </a:pPr>
            <a:r>
              <a:rPr lang="en-US" smtClean="0"/>
              <a:t>Receives data automatically from the most commonly used data systems plus manual entry directly into database. </a:t>
            </a:r>
          </a:p>
          <a:p>
            <a:endParaRPr lang="en-US" smtClean="0"/>
          </a:p>
        </p:txBody>
      </p:sp>
      <p:sp>
        <p:nvSpPr>
          <p:cNvPr id="11571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3B85AA0F-64F2-4042-9E0A-11A3291D610F}" type="slidenum">
              <a:rPr lang="en-US"/>
              <a:pPr algn="r"/>
              <a:t>63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spcBef>
                <a:spcPct val="0"/>
              </a:spcBef>
            </a:pPr>
            <a:r>
              <a:rPr lang="en-US" smtClean="0"/>
              <a:t>Hach WIMS is a central repository for data.  It collects data from many sources either electronically or manually and puts it into a secure database.  Data can be collected from SCADA systems, LIMS systems, laboratories, the field, other entities and agencies. The compliance and verification engine does an incoming data check to make sure that values are within defined limits. Those limits can be EPA limits or can be user defined control limits. Alerts are generated to allow a quick response to any problems.  The calculation engine has a large number of built-in formulas to make it easy to generate reports and data for analysis.  The system knows how to consistently handle data qualifiers according to EPA requirements. Data is accurate and secure.  The database can only be accessed by authorized users and login screens are configurable to each user.  The system easily provides reports, graphs, dashboards, etc for easy EPA compliance and data analysis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r>
              <a:rPr lang="en-US" smtClean="0"/>
              <a:t>Data Overload?  Make it Meaningful.</a:t>
            </a:r>
          </a:p>
          <a:p>
            <a:r>
              <a:rPr lang="en-US" smtClean="0"/>
              <a:t>Data is dumb. We make it smart.</a:t>
            </a:r>
          </a:p>
          <a:p>
            <a:pPr eaLnBrk="1" hangingPunct="1">
              <a:spcBef>
                <a:spcPct val="0"/>
              </a:spcBef>
            </a:pPr>
            <a:r>
              <a:rPr lang="en-US" smtClean="0"/>
              <a:t>Data combined from multiple sources shows complete picture of  your water/waste water systems</a:t>
            </a:r>
          </a:p>
          <a:p>
            <a:pPr eaLnBrk="1" hangingPunct="1">
              <a:spcBef>
                <a:spcPct val="0"/>
              </a:spcBef>
            </a:pPr>
            <a:r>
              <a:rPr lang="en-US" smtClean="0"/>
              <a:t>Receives data automatically from the most commonly used data systems plus manual entry directly into database. </a:t>
            </a:r>
          </a:p>
          <a:p>
            <a:endParaRPr lang="en-US" smtClean="0"/>
          </a:p>
        </p:txBody>
      </p:sp>
      <p:sp>
        <p:nvSpPr>
          <p:cNvPr id="11776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A86A5F18-837C-4A89-82E1-AB5813DBAABB}" type="slidenum">
              <a:rPr lang="en-US"/>
              <a:pPr algn="r"/>
              <a:t>64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p:spPr>
        <p:txBody>
          <a:bodyPr/>
          <a:lstStyle/>
          <a:p>
            <a:endParaRPr lang="en-US" smtClean="0"/>
          </a:p>
        </p:txBody>
      </p:sp>
      <p:sp>
        <p:nvSpPr>
          <p:cNvPr id="119811" name="Slide Number Placeholder 3"/>
          <p:cNvSpPr>
            <a:spLocks noGrp="1"/>
          </p:cNvSpPr>
          <p:nvPr>
            <p:ph type="sldNum" sz="quarter" idx="5"/>
          </p:nvPr>
        </p:nvSpPr>
        <p:spPr>
          <a:noFill/>
        </p:spPr>
        <p:txBody>
          <a:bodyPr/>
          <a:lstStyle/>
          <a:p>
            <a:fld id="{ED10DE54-78A1-423E-B22D-22E96D84E3D7}" type="slidenum">
              <a:rPr lang="en-US" smtClean="0"/>
              <a:pPr/>
              <a:t>65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p:spPr>
        <p:txBody>
          <a:bodyPr/>
          <a:lstStyle/>
          <a:p>
            <a:endParaRPr lang="en-US" smtClean="0"/>
          </a:p>
        </p:txBody>
      </p:sp>
      <p:sp>
        <p:nvSpPr>
          <p:cNvPr id="121859" name="Slide Number Placeholder 3"/>
          <p:cNvSpPr>
            <a:spLocks noGrp="1"/>
          </p:cNvSpPr>
          <p:nvPr>
            <p:ph type="sldNum" sz="quarter" idx="5"/>
          </p:nvPr>
        </p:nvSpPr>
        <p:spPr>
          <a:noFill/>
        </p:spPr>
        <p:txBody>
          <a:bodyPr/>
          <a:lstStyle/>
          <a:p>
            <a:fld id="{A21D49F6-471E-407D-A7D2-36F9DBE1AF53}" type="slidenum">
              <a:rPr lang="en-US" smtClean="0"/>
              <a:pPr/>
              <a:t>66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ln/>
        </p:spPr>
        <p:txBody>
          <a:bodyPr/>
          <a:lstStyle/>
          <a:p>
            <a:endParaRPr lang="en-US" smtClean="0"/>
          </a:p>
        </p:txBody>
      </p:sp>
      <p:sp>
        <p:nvSpPr>
          <p:cNvPr id="123907" name="Slide Number Placeholder 3"/>
          <p:cNvSpPr>
            <a:spLocks noGrp="1"/>
          </p:cNvSpPr>
          <p:nvPr>
            <p:ph type="sldNum" sz="quarter" idx="5"/>
          </p:nvPr>
        </p:nvSpPr>
        <p:spPr>
          <a:noFill/>
        </p:spPr>
        <p:txBody>
          <a:bodyPr/>
          <a:lstStyle/>
          <a:p>
            <a:fld id="{EBDAB8AB-D440-477B-A59C-03AF9B7E0D9F}" type="slidenum">
              <a:rPr lang="en-US" smtClean="0"/>
              <a:pPr/>
              <a:t>67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p:spPr>
        <p:txBody>
          <a:bodyPr/>
          <a:lstStyle/>
          <a:p>
            <a:endParaRPr lang="en-US" smtClean="0"/>
          </a:p>
        </p:txBody>
      </p:sp>
      <p:sp>
        <p:nvSpPr>
          <p:cNvPr id="12697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6D69CE2A-10D6-4927-AF3A-C487EC095814}" type="slidenum">
              <a:rPr lang="en-US"/>
              <a:pPr algn="r"/>
              <a:t>69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ln/>
        </p:spPr>
      </p:sp>
      <p:sp>
        <p:nvSpPr>
          <p:cNvPr id="129026" name="Notes Placeholder 2"/>
          <p:cNvSpPr>
            <a:spLocks noGrp="1"/>
          </p:cNvSpPr>
          <p:nvPr>
            <p:ph type="body" idx="1"/>
          </p:nvPr>
        </p:nvSpPr>
        <p:spPr>
          <a:noFill/>
          <a:ln/>
        </p:spPr>
        <p:txBody>
          <a:bodyPr/>
          <a:lstStyle/>
          <a:p>
            <a:endParaRPr lang="en-US" smtClean="0"/>
          </a:p>
        </p:txBody>
      </p:sp>
      <p:sp>
        <p:nvSpPr>
          <p:cNvPr id="12902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6F20D3B5-8F1B-45B5-9105-2646FE63DF1B}" type="slidenum">
              <a:rPr lang="en-US"/>
              <a:pPr algn="r"/>
              <a:t>70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p:spPr>
        <p:txBody>
          <a:bodyPr/>
          <a:lstStyle/>
          <a:p>
            <a:endParaRPr lang="en-US" smtClean="0"/>
          </a:p>
        </p:txBody>
      </p:sp>
      <p:sp>
        <p:nvSpPr>
          <p:cNvPr id="13107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12C9055B-DCB3-4630-9AD2-EED8D3C92BBE}" type="slidenum">
              <a:rPr lang="en-US"/>
              <a:pPr algn="r"/>
              <a:t>71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endParaRPr lang="en-US" smtClean="0"/>
          </a:p>
        </p:txBody>
      </p:sp>
      <p:sp>
        <p:nvSpPr>
          <p:cNvPr id="3481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0A61428A-B57E-4DF6-9F3C-DEE365F81BD1}" type="slidenum">
              <a:rPr lang="en-US"/>
              <a:pPr algn="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endParaRPr lang="en-US" smtClean="0"/>
          </a:p>
        </p:txBody>
      </p:sp>
      <p:sp>
        <p:nvSpPr>
          <p:cNvPr id="4198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1D05AD10-6298-4EA3-BE2D-18C5373E1AD9}" type="slidenum">
              <a:rPr lang="en-US"/>
              <a:pPr algn="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en-US" smtClean="0"/>
          </a:p>
        </p:txBody>
      </p:sp>
      <p:sp>
        <p:nvSpPr>
          <p:cNvPr id="4813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9387D6D5-C9ED-41B6-A45B-938A52BB9057}" type="slidenum">
              <a:rPr lang="en-US"/>
              <a:pPr algn="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endParaRPr lang="en-US" smtClean="0"/>
          </a:p>
        </p:txBody>
      </p:sp>
      <p:sp>
        <p:nvSpPr>
          <p:cNvPr id="5632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37AF1328-D7AB-427F-8628-22B0F266E210}" type="slidenum">
              <a:rPr lang="en-US"/>
              <a:pPr algn="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p:spPr>
        <p:txBody>
          <a:bodyPr/>
          <a:lstStyle/>
          <a:p>
            <a:endParaRPr lang="en-US" smtClean="0"/>
          </a:p>
        </p:txBody>
      </p:sp>
      <p:sp>
        <p:nvSpPr>
          <p:cNvPr id="6144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6F55B30E-36A4-49CD-A190-397DB2F6F346}" type="slidenum">
              <a:rPr lang="en-US"/>
              <a:pPr algn="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endParaRPr lang="en-US" smtClean="0"/>
          </a:p>
        </p:txBody>
      </p:sp>
      <p:sp>
        <p:nvSpPr>
          <p:cNvPr id="68611" name="Slide Number Placeholder 3"/>
          <p:cNvSpPr>
            <a:spLocks noGrp="1"/>
          </p:cNvSpPr>
          <p:nvPr>
            <p:ph type="sldNum" sz="quarter" idx="5"/>
          </p:nvPr>
        </p:nvSpPr>
        <p:spPr>
          <a:noFill/>
        </p:spPr>
        <p:txBody>
          <a:bodyPr/>
          <a:lstStyle/>
          <a:p>
            <a:fld id="{E1DA636D-4F79-4990-AF1F-537EEE9D51FA}" type="slidenum">
              <a:rPr lang="en-US" smtClean="0"/>
              <a:pPr/>
              <a:t>37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0"/>
          <p:cNvPicPr>
            <a:picLocks noChangeAspect="1" noChangeArrowheads="1"/>
          </p:cNvPicPr>
          <p:nvPr userDrawn="1"/>
        </p:nvPicPr>
        <p:blipFill>
          <a:blip r:embed="rId2"/>
          <a:srcRect/>
          <a:stretch>
            <a:fillRect/>
          </a:stretch>
        </p:blipFill>
        <p:spPr bwMode="auto">
          <a:xfrm>
            <a:off x="0" y="0"/>
            <a:ext cx="9144000" cy="3886200"/>
          </a:xfrm>
          <a:prstGeom prst="rect">
            <a:avLst/>
          </a:prstGeom>
          <a:noFill/>
          <a:ln w="9525">
            <a:noFill/>
            <a:miter lim="800000"/>
            <a:headEnd/>
            <a:tailEnd/>
          </a:ln>
        </p:spPr>
      </p:pic>
      <p:pic>
        <p:nvPicPr>
          <p:cNvPr id="5" name="Picture 1030"/>
          <p:cNvPicPr>
            <a:picLocks noChangeAspect="1" noChangeArrowheads="1"/>
          </p:cNvPicPr>
          <p:nvPr/>
        </p:nvPicPr>
        <p:blipFill>
          <a:blip r:embed="rId3"/>
          <a:srcRect/>
          <a:stretch>
            <a:fillRect/>
          </a:stretch>
        </p:blipFill>
        <p:spPr bwMode="auto">
          <a:xfrm>
            <a:off x="0" y="5770563"/>
            <a:ext cx="9144000" cy="1087437"/>
          </a:xfrm>
          <a:prstGeom prst="rect">
            <a:avLst/>
          </a:prstGeom>
          <a:noFill/>
          <a:ln w="9525">
            <a:noFill/>
            <a:miter lim="800000"/>
            <a:headEnd/>
            <a:tailEnd/>
          </a:ln>
        </p:spPr>
      </p:pic>
      <p:sp>
        <p:nvSpPr>
          <p:cNvPr id="6" name="Text Box 6"/>
          <p:cNvSpPr txBox="1">
            <a:spLocks noChangeArrowheads="1"/>
          </p:cNvSpPr>
          <p:nvPr/>
        </p:nvSpPr>
        <p:spPr bwMode="auto">
          <a:xfrm>
            <a:off x="8872538" y="5949950"/>
            <a:ext cx="307975" cy="214313"/>
          </a:xfrm>
          <a:prstGeom prst="rect">
            <a:avLst/>
          </a:prstGeom>
          <a:noFill/>
          <a:ln w="9525">
            <a:noFill/>
            <a:miter lim="800000"/>
            <a:headEnd/>
            <a:tailEnd/>
          </a:ln>
          <a:effectLst/>
        </p:spPr>
        <p:txBody>
          <a:bodyPr wrap="none">
            <a:spAutoFit/>
          </a:bodyPr>
          <a:lstStyle/>
          <a:p>
            <a:pPr>
              <a:defRPr/>
            </a:pPr>
            <a:fld id="{EB5EECEB-DF3C-4ED2-A4A5-0A4DCFD98D33}" type="slidenum">
              <a:rPr lang="en-US" sz="800">
                <a:solidFill>
                  <a:srgbClr val="0B538E"/>
                </a:solidFill>
                <a:latin typeface="Arial" pitchFamily="34" charset="0"/>
                <a:cs typeface="+mn-cs"/>
              </a:rPr>
              <a:pPr>
                <a:defRPr/>
              </a:pPr>
              <a:t>‹#›</a:t>
            </a:fld>
            <a:endParaRPr lang="en-US" sz="800">
              <a:solidFill>
                <a:srgbClr val="0B538E"/>
              </a:solidFill>
              <a:latin typeface="Arial" pitchFamily="34" charset="0"/>
              <a:cs typeface="+mn-cs"/>
            </a:endParaRPr>
          </a:p>
        </p:txBody>
      </p:sp>
      <p:sp>
        <p:nvSpPr>
          <p:cNvPr id="17413" name="Rectangle 2"/>
          <p:cNvSpPr>
            <a:spLocks noGrp="1" noChangeArrowheads="1"/>
          </p:cNvSpPr>
          <p:nvPr>
            <p:ph type="ctrTitle"/>
          </p:nvPr>
        </p:nvSpPr>
        <p:spPr>
          <a:xfrm>
            <a:off x="685800" y="2130425"/>
            <a:ext cx="7772400" cy="1470025"/>
          </a:xfrm>
        </p:spPr>
        <p:txBody>
          <a:bodyPr/>
          <a:lstStyle>
            <a:lvl1pPr>
              <a:defRPr sz="3200" smtClean="0"/>
            </a:lvl1pPr>
          </a:lstStyle>
          <a:p>
            <a:r>
              <a:rPr lang="en-US" smtClean="0"/>
              <a:t>Click to edit Master title style</a:t>
            </a:r>
          </a:p>
        </p:txBody>
      </p:sp>
      <p:sp>
        <p:nvSpPr>
          <p:cNvPr id="17414" name="Rectangle 7"/>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smtClean="0"/>
              <a:t>Click to edit Master subtitle style</a:t>
            </a:r>
          </a:p>
        </p:txBody>
      </p:sp>
    </p:spTree>
  </p:cSld>
  <p:clrMapOvr>
    <a:masterClrMapping/>
  </p:clrMapOvr>
  <p:transition spd="med"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500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500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cSld>
  <p:clrMapOvr>
    <a:masterClrMapping/>
  </p:clrMapOvr>
  <p:transition spd="med"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Rectangle 2"/>
          <p:cNvSpPr/>
          <p:nvPr userDrawn="1"/>
        </p:nvSpPr>
        <p:spPr>
          <a:xfrm>
            <a:off x="0" y="0"/>
            <a:ext cx="76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3"/>
          <p:cNvSpPr txBox="1"/>
          <p:nvPr userDrawn="1"/>
        </p:nvSpPr>
        <p:spPr>
          <a:xfrm>
            <a:off x="0" y="76200"/>
            <a:ext cx="461665" cy="3437801"/>
          </a:xfrm>
          <a:prstGeom prst="rect">
            <a:avLst/>
          </a:prstGeom>
          <a:noFill/>
        </p:spPr>
        <p:txBody>
          <a:bodyPr vert="vert270" wrap="none">
            <a:spAutoFit/>
          </a:bodyPr>
          <a:lstStyle/>
          <a:p>
            <a:pPr>
              <a:defRPr/>
            </a:pPr>
            <a:r>
              <a:rPr lang="en-US" sz="1800" dirty="0">
                <a:solidFill>
                  <a:schemeClr val="bg1"/>
                </a:solidFill>
                <a:effectLst>
                  <a:outerShdw blurRad="38100" dist="38100" dir="2700000" algn="tl">
                    <a:srgbClr val="000000">
                      <a:alpha val="43137"/>
                    </a:srgbClr>
                  </a:outerShdw>
                </a:effectLst>
                <a:latin typeface="Aharoni" pitchFamily="2" charset="-79"/>
                <a:cs typeface="Aharoni" pitchFamily="2" charset="-79"/>
              </a:rPr>
              <a:t>Monitor &amp; Improve Operations</a:t>
            </a:r>
          </a:p>
        </p:txBody>
      </p:sp>
    </p:spTree>
  </p:cSld>
  <p:clrMapOvr>
    <a:masterClrMapping/>
  </p:clrMapOvr>
  <p:transition spd="med" advClick="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Rectangle 4"/>
          <p:cNvSpPr/>
          <p:nvPr userDrawn="1"/>
        </p:nvSpPr>
        <p:spPr>
          <a:xfrm>
            <a:off x="0" y="0"/>
            <a:ext cx="762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3"/>
          <p:cNvSpPr txBox="1"/>
          <p:nvPr userDrawn="1"/>
        </p:nvSpPr>
        <p:spPr>
          <a:xfrm>
            <a:off x="0" y="0"/>
            <a:ext cx="461665" cy="2293256"/>
          </a:xfrm>
          <a:prstGeom prst="rect">
            <a:avLst/>
          </a:prstGeom>
          <a:noFill/>
        </p:spPr>
        <p:txBody>
          <a:bodyPr vert="vert270" wrap="none">
            <a:spAutoFit/>
          </a:bodyPr>
          <a:lstStyle/>
          <a:p>
            <a:pPr>
              <a:defRPr/>
            </a:pPr>
            <a:r>
              <a:rPr lang="en-US" sz="1800" dirty="0">
                <a:solidFill>
                  <a:schemeClr val="bg1"/>
                </a:solidFill>
                <a:effectLst>
                  <a:outerShdw blurRad="38100" dist="38100" dir="2700000" algn="tl">
                    <a:srgbClr val="000000">
                      <a:alpha val="43137"/>
                    </a:srgbClr>
                  </a:outerShdw>
                </a:effectLst>
                <a:latin typeface="Aharoni" pitchFamily="2" charset="-79"/>
                <a:cs typeface="Aharoni" pitchFamily="2" charset="-79"/>
              </a:rPr>
              <a:t>Troubleshoot Issues </a:t>
            </a:r>
          </a:p>
        </p:txBody>
      </p:sp>
    </p:spTree>
  </p:cSld>
  <p:clrMapOvr>
    <a:masterClrMapping/>
  </p:clrMapOvr>
  <p:transition spd="med" advClick="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Rectangle 4"/>
          <p:cNvSpPr/>
          <p:nvPr userDrawn="1"/>
        </p:nvSpPr>
        <p:spPr>
          <a:xfrm>
            <a:off x="0" y="0"/>
            <a:ext cx="762000" cy="68580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3"/>
          <p:cNvSpPr txBox="1"/>
          <p:nvPr userDrawn="1"/>
        </p:nvSpPr>
        <p:spPr>
          <a:xfrm>
            <a:off x="0" y="0"/>
            <a:ext cx="461665" cy="4335482"/>
          </a:xfrm>
          <a:prstGeom prst="rect">
            <a:avLst/>
          </a:prstGeom>
          <a:noFill/>
        </p:spPr>
        <p:txBody>
          <a:bodyPr vert="vert270" wrap="none">
            <a:spAutoFit/>
          </a:bodyPr>
          <a:lstStyle/>
          <a:p>
            <a:pPr>
              <a:defRPr/>
            </a:pPr>
            <a:r>
              <a:rPr lang="en-US" sz="1800" dirty="0">
                <a:solidFill>
                  <a:schemeClr val="bg1"/>
                </a:solidFill>
                <a:effectLst>
                  <a:outerShdw blurRad="38100" dist="38100" dir="2700000" algn="tl">
                    <a:srgbClr val="000000">
                      <a:alpha val="43137"/>
                    </a:srgbClr>
                  </a:outerShdw>
                </a:effectLst>
                <a:latin typeface="Aharoni" pitchFamily="2" charset="-79"/>
                <a:cs typeface="Aharoni" pitchFamily="2" charset="-79"/>
              </a:rPr>
              <a:t>Prepare Regulatory &amp; Internal Reports </a:t>
            </a:r>
          </a:p>
        </p:txBody>
      </p:sp>
    </p:spTree>
  </p:cSld>
  <p:clrMapOvr>
    <a:masterClrMapping/>
  </p:clrMapOvr>
  <p:transition spd="med" advClick="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Rectangle 4"/>
          <p:cNvSpPr/>
          <p:nvPr userDrawn="1"/>
        </p:nvSpPr>
        <p:spPr>
          <a:xfrm>
            <a:off x="0" y="0"/>
            <a:ext cx="76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3"/>
          <p:cNvSpPr txBox="1"/>
          <p:nvPr userDrawn="1"/>
        </p:nvSpPr>
        <p:spPr>
          <a:xfrm>
            <a:off x="0" y="0"/>
            <a:ext cx="461665" cy="2310889"/>
          </a:xfrm>
          <a:prstGeom prst="rect">
            <a:avLst/>
          </a:prstGeom>
          <a:noFill/>
        </p:spPr>
        <p:txBody>
          <a:bodyPr vert="vert270" wrap="none">
            <a:spAutoFit/>
          </a:bodyPr>
          <a:lstStyle/>
          <a:p>
            <a:pPr>
              <a:defRPr/>
            </a:pPr>
            <a:r>
              <a:rPr lang="en-US" sz="1800" dirty="0">
                <a:solidFill>
                  <a:schemeClr val="bg1"/>
                </a:solidFill>
                <a:effectLst>
                  <a:outerShdw blurRad="38100" dist="38100" dir="2700000" algn="tl">
                    <a:srgbClr val="000000">
                      <a:alpha val="43137"/>
                    </a:srgbClr>
                  </a:outerShdw>
                </a:effectLst>
                <a:latin typeface="Aharoni" pitchFamily="2" charset="-79"/>
                <a:cs typeface="Aharoni" pitchFamily="2" charset="-79"/>
              </a:rPr>
              <a:t>Easily Compile Data </a:t>
            </a:r>
          </a:p>
        </p:txBody>
      </p:sp>
    </p:spTree>
  </p:cSld>
  <p:clrMapOvr>
    <a:masterClrMapping/>
  </p:clrMapOvr>
  <p:transition spd="med"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2" name="Rectangle 4"/>
          <p:cNvSpPr/>
          <p:nvPr userDrawn="1"/>
        </p:nvSpPr>
        <p:spPr>
          <a:xfrm>
            <a:off x="0" y="0"/>
            <a:ext cx="762000" cy="685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3"/>
          <p:cNvSpPr txBox="1"/>
          <p:nvPr userDrawn="1"/>
        </p:nvSpPr>
        <p:spPr>
          <a:xfrm>
            <a:off x="0" y="0"/>
            <a:ext cx="461665" cy="3465051"/>
          </a:xfrm>
          <a:prstGeom prst="rect">
            <a:avLst/>
          </a:prstGeom>
          <a:noFill/>
        </p:spPr>
        <p:txBody>
          <a:bodyPr vert="vert270" wrap="none">
            <a:spAutoFit/>
          </a:bodyPr>
          <a:lstStyle/>
          <a:p>
            <a:pPr>
              <a:defRPr/>
            </a:pPr>
            <a:r>
              <a:rPr lang="en-US" sz="1800" dirty="0">
                <a:solidFill>
                  <a:schemeClr val="bg1"/>
                </a:solidFill>
                <a:effectLst>
                  <a:outerShdw blurRad="38100" dist="38100" dir="2700000" algn="tl">
                    <a:srgbClr val="000000">
                      <a:alpha val="43137"/>
                    </a:srgbClr>
                  </a:outerShdw>
                </a:effectLst>
                <a:latin typeface="Aharoni" pitchFamily="2" charset="-79"/>
                <a:cs typeface="Aharoni" pitchFamily="2" charset="-79"/>
              </a:rPr>
              <a:t>Manage Complex Calculations </a:t>
            </a:r>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noChangeArrowheads="1"/>
          </p:cNvPicPr>
          <p:nvPr userDrawn="1"/>
        </p:nvPicPr>
        <p:blipFill>
          <a:blip r:embed="rId2"/>
          <a:srcRect/>
          <a:stretch>
            <a:fillRect/>
          </a:stretch>
        </p:blipFill>
        <p:spPr bwMode="auto">
          <a:xfrm>
            <a:off x="0" y="0"/>
            <a:ext cx="9144000" cy="3886200"/>
          </a:xfrm>
          <a:prstGeom prst="rect">
            <a:avLst/>
          </a:prstGeom>
          <a:noFill/>
          <a:ln w="9525">
            <a:noFill/>
            <a:miter lim="800000"/>
            <a:headEnd/>
            <a:tailEnd/>
          </a:ln>
        </p:spPr>
      </p:pic>
      <p:pic>
        <p:nvPicPr>
          <p:cNvPr id="5" name="Picture 1030"/>
          <p:cNvPicPr>
            <a:picLocks noChangeAspect="1" noChangeArrowheads="1"/>
          </p:cNvPicPr>
          <p:nvPr/>
        </p:nvPicPr>
        <p:blipFill>
          <a:blip r:embed="rId3"/>
          <a:srcRect/>
          <a:stretch>
            <a:fillRect/>
          </a:stretch>
        </p:blipFill>
        <p:spPr bwMode="auto">
          <a:xfrm>
            <a:off x="0" y="5770563"/>
            <a:ext cx="9144000" cy="1087437"/>
          </a:xfrm>
          <a:prstGeom prst="rect">
            <a:avLst/>
          </a:prstGeom>
          <a:noFill/>
          <a:ln w="9525">
            <a:noFill/>
            <a:miter lim="800000"/>
            <a:headEnd/>
            <a:tailEnd/>
          </a:ln>
        </p:spPr>
      </p:pic>
      <p:sp>
        <p:nvSpPr>
          <p:cNvPr id="6" name="Text Box 6"/>
          <p:cNvSpPr txBox="1">
            <a:spLocks noChangeArrowheads="1"/>
          </p:cNvSpPr>
          <p:nvPr/>
        </p:nvSpPr>
        <p:spPr bwMode="auto">
          <a:xfrm>
            <a:off x="8872538" y="5949950"/>
            <a:ext cx="307975" cy="214313"/>
          </a:xfrm>
          <a:prstGeom prst="rect">
            <a:avLst/>
          </a:prstGeom>
          <a:noFill/>
          <a:ln w="9525">
            <a:noFill/>
            <a:miter lim="800000"/>
            <a:headEnd/>
            <a:tailEnd/>
          </a:ln>
          <a:effectLst/>
        </p:spPr>
        <p:txBody>
          <a:bodyPr wrap="none">
            <a:spAutoFit/>
          </a:bodyPr>
          <a:lstStyle/>
          <a:p>
            <a:pPr>
              <a:defRPr/>
            </a:pPr>
            <a:fld id="{9DA1D30B-C4D1-4AE2-9A89-FD8EC691F2E8}" type="slidenum">
              <a:rPr lang="en-US" sz="800">
                <a:solidFill>
                  <a:srgbClr val="0B538E"/>
                </a:solidFill>
                <a:latin typeface="Arial" pitchFamily="34" charset="0"/>
                <a:cs typeface="+mn-cs"/>
              </a:rPr>
              <a:pPr>
                <a:defRPr/>
              </a:pPr>
              <a:t>‹#›</a:t>
            </a:fld>
            <a:endParaRPr lang="en-US" sz="800">
              <a:solidFill>
                <a:srgbClr val="0B538E"/>
              </a:solidFill>
              <a:latin typeface="Arial" pitchFamily="34" charset="0"/>
              <a:cs typeface="+mn-cs"/>
            </a:endParaRPr>
          </a:p>
        </p:txBody>
      </p:sp>
      <p:sp>
        <p:nvSpPr>
          <p:cNvPr id="21509" name="Rectangle 2"/>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21510" name="Rectangle 7"/>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smtClean="0"/>
              <a:t>Click to edit Master subtitle style</a:t>
            </a:r>
          </a:p>
        </p:txBody>
      </p:sp>
    </p:spTree>
  </p:cSld>
  <p:clrMapOvr>
    <a:masterClrMapping/>
  </p:clrMapOvr>
  <p:transition spd="med"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12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2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noChangeArrowheads="1"/>
          </p:cNvPicPr>
          <p:nvPr userDrawn="1"/>
        </p:nvPicPr>
        <p:blipFill>
          <a:blip r:embed="rId21"/>
          <a:srcRect/>
          <a:stretch>
            <a:fillRect/>
          </a:stretch>
        </p:blipFill>
        <p:spPr bwMode="auto">
          <a:xfrm>
            <a:off x="0" y="0"/>
            <a:ext cx="9144000" cy="3886200"/>
          </a:xfrm>
          <a:prstGeom prst="rect">
            <a:avLst/>
          </a:prstGeom>
          <a:noFill/>
          <a:ln w="9525">
            <a:noFill/>
            <a:miter lim="800000"/>
            <a:headEnd/>
            <a:tailEnd/>
          </a:ln>
        </p:spPr>
      </p:pic>
      <p:pic>
        <p:nvPicPr>
          <p:cNvPr id="1027" name="Picture 1030"/>
          <p:cNvPicPr>
            <a:picLocks noChangeAspect="1" noChangeArrowheads="1"/>
          </p:cNvPicPr>
          <p:nvPr/>
        </p:nvPicPr>
        <p:blipFill>
          <a:blip r:embed="rId22"/>
          <a:srcRect/>
          <a:stretch>
            <a:fillRect/>
          </a:stretch>
        </p:blipFill>
        <p:spPr bwMode="auto">
          <a:xfrm>
            <a:off x="0" y="5770563"/>
            <a:ext cx="9144000" cy="1087437"/>
          </a:xfrm>
          <a:prstGeom prst="rect">
            <a:avLst/>
          </a:prstGeom>
          <a:noFill/>
          <a:ln w="9525">
            <a:noFill/>
            <a:miter lim="800000"/>
            <a:headEnd/>
            <a:tailEnd/>
          </a:ln>
        </p:spPr>
      </p:pic>
      <p:sp>
        <p:nvSpPr>
          <p:cNvPr id="83974" name="Text Box 6"/>
          <p:cNvSpPr txBox="1">
            <a:spLocks noChangeArrowheads="1"/>
          </p:cNvSpPr>
          <p:nvPr/>
        </p:nvSpPr>
        <p:spPr bwMode="auto">
          <a:xfrm>
            <a:off x="8872538" y="5949950"/>
            <a:ext cx="307975" cy="214313"/>
          </a:xfrm>
          <a:prstGeom prst="rect">
            <a:avLst/>
          </a:prstGeom>
          <a:noFill/>
          <a:ln w="9525">
            <a:noFill/>
            <a:miter lim="800000"/>
            <a:headEnd/>
            <a:tailEnd/>
          </a:ln>
          <a:effectLst/>
        </p:spPr>
        <p:txBody>
          <a:bodyPr wrap="none">
            <a:spAutoFit/>
          </a:bodyPr>
          <a:lstStyle/>
          <a:p>
            <a:pPr>
              <a:defRPr/>
            </a:pPr>
            <a:fld id="{2A17215A-1F73-4DB9-BEE1-70F995608349}" type="slidenum">
              <a:rPr lang="en-US" sz="800">
                <a:solidFill>
                  <a:srgbClr val="0B538E"/>
                </a:solidFill>
                <a:latin typeface="Arial" pitchFamily="34" charset="0"/>
                <a:cs typeface="+mn-cs"/>
              </a:rPr>
              <a:pPr>
                <a:defRPr/>
              </a:pPr>
              <a:t>‹#›</a:t>
            </a:fld>
            <a:endParaRPr lang="en-US" sz="800">
              <a:solidFill>
                <a:srgbClr val="0B538E"/>
              </a:solidFill>
              <a:latin typeface="Arial" pitchFamily="34" charset="0"/>
              <a:cs typeface="+mn-cs"/>
            </a:endParaRPr>
          </a:p>
        </p:txBody>
      </p:sp>
      <p:sp>
        <p:nvSpPr>
          <p:cNvPr id="1029" name="Rectangle 2"/>
          <p:cNvSpPr>
            <a:spLocks noGrp="1" noChangeArrowheads="1"/>
          </p:cNvSpPr>
          <p:nvPr>
            <p:ph type="title"/>
          </p:nvPr>
        </p:nvSpPr>
        <p:spPr bwMode="auto">
          <a:xfrm>
            <a:off x="152400" y="152400"/>
            <a:ext cx="8839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7"/>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3" r:id="rId15"/>
    <p:sldLayoutId id="2147483694" r:id="rId16"/>
    <p:sldLayoutId id="2147483695" r:id="rId17"/>
    <p:sldLayoutId id="2147483696" r:id="rId18"/>
    <p:sldLayoutId id="2147483697" r:id="rId19"/>
  </p:sldLayoutIdLst>
  <p:transition spd="med" advClick="0">
    <p:fade/>
  </p:transition>
  <p:timing>
    <p:tnLst>
      <p:par>
        <p:cTn id="1" dur="indefinite" restart="never" nodeType="tmRoot"/>
      </p:par>
    </p:tnLst>
  </p:timing>
  <p:txStyles>
    <p:titleStyle>
      <a:lvl1pPr algn="ctr" rtl="0" eaLnBrk="0" fontAlgn="base" hangingPunct="0">
        <a:spcBef>
          <a:spcPct val="0"/>
        </a:spcBef>
        <a:spcAft>
          <a:spcPct val="0"/>
        </a:spcAft>
        <a:defRPr sz="2800">
          <a:solidFill>
            <a:srgbClr val="0B538E"/>
          </a:solidFill>
          <a:latin typeface="+mj-lt"/>
          <a:ea typeface="+mj-ea"/>
          <a:cs typeface="+mj-cs"/>
        </a:defRPr>
      </a:lvl1pPr>
      <a:lvl2pPr algn="ctr" rtl="0" eaLnBrk="0" fontAlgn="base" hangingPunct="0">
        <a:spcBef>
          <a:spcPct val="0"/>
        </a:spcBef>
        <a:spcAft>
          <a:spcPct val="0"/>
        </a:spcAft>
        <a:defRPr sz="2800">
          <a:solidFill>
            <a:srgbClr val="0B538E"/>
          </a:solidFill>
          <a:latin typeface="Arial Black" pitchFamily="34" charset="0"/>
          <a:ea typeface="ＭＳ Ｐゴシック"/>
          <a:cs typeface="ＭＳ Ｐゴシック"/>
        </a:defRPr>
      </a:lvl2pPr>
      <a:lvl3pPr algn="ctr" rtl="0" eaLnBrk="0" fontAlgn="base" hangingPunct="0">
        <a:spcBef>
          <a:spcPct val="0"/>
        </a:spcBef>
        <a:spcAft>
          <a:spcPct val="0"/>
        </a:spcAft>
        <a:defRPr sz="2800">
          <a:solidFill>
            <a:srgbClr val="0B538E"/>
          </a:solidFill>
          <a:latin typeface="Arial Black" pitchFamily="34" charset="0"/>
          <a:ea typeface="ＭＳ Ｐゴシック"/>
          <a:cs typeface="ＭＳ Ｐゴシック"/>
        </a:defRPr>
      </a:lvl3pPr>
      <a:lvl4pPr algn="ctr" rtl="0" eaLnBrk="0" fontAlgn="base" hangingPunct="0">
        <a:spcBef>
          <a:spcPct val="0"/>
        </a:spcBef>
        <a:spcAft>
          <a:spcPct val="0"/>
        </a:spcAft>
        <a:defRPr sz="2800">
          <a:solidFill>
            <a:srgbClr val="0B538E"/>
          </a:solidFill>
          <a:latin typeface="Arial Black" pitchFamily="34" charset="0"/>
          <a:ea typeface="ＭＳ Ｐゴシック"/>
          <a:cs typeface="ＭＳ Ｐゴシック"/>
        </a:defRPr>
      </a:lvl4pPr>
      <a:lvl5pPr algn="ctr" rtl="0" eaLnBrk="0" fontAlgn="base" hangingPunct="0">
        <a:spcBef>
          <a:spcPct val="0"/>
        </a:spcBef>
        <a:spcAft>
          <a:spcPct val="0"/>
        </a:spcAft>
        <a:defRPr sz="2800">
          <a:solidFill>
            <a:srgbClr val="0B538E"/>
          </a:solidFill>
          <a:latin typeface="Arial Black" pitchFamily="34" charset="0"/>
          <a:ea typeface="ＭＳ Ｐゴシック"/>
          <a:cs typeface="ＭＳ Ｐゴシック"/>
        </a:defRPr>
      </a:lvl5pPr>
      <a:lvl6pPr marL="457200" algn="ctr" rtl="0" eaLnBrk="0" fontAlgn="base" hangingPunct="0">
        <a:spcBef>
          <a:spcPct val="0"/>
        </a:spcBef>
        <a:spcAft>
          <a:spcPct val="0"/>
        </a:spcAft>
        <a:defRPr sz="3600">
          <a:solidFill>
            <a:srgbClr val="0B538E"/>
          </a:solidFill>
          <a:latin typeface="Arial Black" pitchFamily="34" charset="0"/>
          <a:ea typeface="ＭＳ Ｐゴシック"/>
          <a:cs typeface="ＭＳ Ｐゴシック"/>
        </a:defRPr>
      </a:lvl6pPr>
      <a:lvl7pPr marL="914400" algn="ctr" rtl="0" eaLnBrk="0" fontAlgn="base" hangingPunct="0">
        <a:spcBef>
          <a:spcPct val="0"/>
        </a:spcBef>
        <a:spcAft>
          <a:spcPct val="0"/>
        </a:spcAft>
        <a:defRPr sz="3600">
          <a:solidFill>
            <a:srgbClr val="0B538E"/>
          </a:solidFill>
          <a:latin typeface="Arial Black" pitchFamily="34" charset="0"/>
          <a:ea typeface="ＭＳ Ｐゴシック"/>
          <a:cs typeface="ＭＳ Ｐゴシック"/>
        </a:defRPr>
      </a:lvl7pPr>
      <a:lvl8pPr marL="1371600" algn="ctr" rtl="0" eaLnBrk="0" fontAlgn="base" hangingPunct="0">
        <a:spcBef>
          <a:spcPct val="0"/>
        </a:spcBef>
        <a:spcAft>
          <a:spcPct val="0"/>
        </a:spcAft>
        <a:defRPr sz="3600">
          <a:solidFill>
            <a:srgbClr val="0B538E"/>
          </a:solidFill>
          <a:latin typeface="Arial Black" pitchFamily="34" charset="0"/>
          <a:ea typeface="ＭＳ Ｐゴシック"/>
          <a:cs typeface="ＭＳ Ｐゴシック"/>
        </a:defRPr>
      </a:lvl8pPr>
      <a:lvl9pPr marL="1828800" algn="ctr" rtl="0" eaLnBrk="0" fontAlgn="base" hangingPunct="0">
        <a:spcBef>
          <a:spcPct val="0"/>
        </a:spcBef>
        <a:spcAft>
          <a:spcPct val="0"/>
        </a:spcAft>
        <a:defRPr sz="3600">
          <a:solidFill>
            <a:srgbClr val="0B538E"/>
          </a:solidFill>
          <a:latin typeface="Arial Black" pitchFamily="34" charset="0"/>
          <a:ea typeface="ＭＳ Ｐゴシック"/>
          <a:cs typeface="ＭＳ Ｐゴシック"/>
        </a:defRPr>
      </a:lvl9pPr>
    </p:titleStyle>
    <p:bodyStyle>
      <a:lvl1pPr marL="342900" indent="-342900" algn="l" rtl="0" eaLnBrk="0" fontAlgn="base" hangingPunct="0">
        <a:spcBef>
          <a:spcPct val="20000"/>
        </a:spcBef>
        <a:spcAft>
          <a:spcPct val="0"/>
        </a:spcAft>
        <a:buClr>
          <a:srgbClr val="09407B"/>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9407B"/>
        </a:buClr>
        <a:buChar char="–"/>
        <a:defRPr>
          <a:solidFill>
            <a:schemeClr val="tx1"/>
          </a:solidFill>
          <a:latin typeface="+mn-lt"/>
          <a:ea typeface="+mn-ea"/>
          <a:cs typeface="+mn-cs"/>
        </a:defRPr>
      </a:lvl2pPr>
      <a:lvl3pPr marL="1143000" indent="-228600" algn="l" rtl="0" eaLnBrk="0" fontAlgn="base" hangingPunct="0">
        <a:spcBef>
          <a:spcPct val="20000"/>
        </a:spcBef>
        <a:spcAft>
          <a:spcPct val="0"/>
        </a:spcAft>
        <a:buClr>
          <a:srgbClr val="09407B"/>
        </a:buClr>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lr>
          <a:srgbClr val="09407B"/>
        </a:buClr>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lr>
          <a:srgbClr val="09407B"/>
        </a:buClr>
        <a:buChar char="»"/>
        <a:defRPr sz="1400">
          <a:solidFill>
            <a:schemeClr val="tx1"/>
          </a:solidFill>
          <a:latin typeface="+mn-lt"/>
          <a:ea typeface="+mn-ea"/>
          <a:cs typeface="+mn-cs"/>
        </a:defRPr>
      </a:lvl5pPr>
      <a:lvl6pPr marL="2514600" indent="-228600" algn="l" rtl="0" eaLnBrk="0" fontAlgn="base" hangingPunct="0">
        <a:spcBef>
          <a:spcPct val="20000"/>
        </a:spcBef>
        <a:spcAft>
          <a:spcPct val="0"/>
        </a:spcAft>
        <a:buClr>
          <a:srgbClr val="09407B"/>
        </a:buClr>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Clr>
          <a:srgbClr val="09407B"/>
        </a:buClr>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Clr>
          <a:srgbClr val="09407B"/>
        </a:buClr>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Clr>
          <a:srgbClr val="09407B"/>
        </a:buClr>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8.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slide" Target="slide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slide" Target="slide8.xml"/><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slide" Target="slide8.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5.xml"/><Relationship Id="rId7" Type="http://schemas.openxmlformats.org/officeDocument/2006/relationships/slide" Target="slide37.xml"/><Relationship Id="rId12" Type="http://schemas.openxmlformats.org/officeDocument/2006/relationships/image" Target="../media/image7.png"/><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31.xml"/><Relationship Id="rId11" Type="http://schemas.openxmlformats.org/officeDocument/2006/relationships/image" Target="../media/image6.png"/><Relationship Id="rId5" Type="http://schemas.openxmlformats.org/officeDocument/2006/relationships/slide" Target="slide20.xml"/><Relationship Id="rId10" Type="http://schemas.openxmlformats.org/officeDocument/2006/relationships/slide" Target="slide9.xml"/><Relationship Id="rId4" Type="http://schemas.openxmlformats.org/officeDocument/2006/relationships/slide" Target="slide16.xml"/><Relationship Id="rId9" Type="http://schemas.openxmlformats.org/officeDocument/2006/relationships/slide" Target="slide36.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slide" Target="slide18.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png"/><Relationship Id="rId7" Type="http://schemas.openxmlformats.org/officeDocument/2006/relationships/slide" Target="slide14.xml"/><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8.png"/><Relationship Id="rId7" Type="http://schemas.openxmlformats.org/officeDocument/2006/relationships/slide" Target="slide14.xml"/><Relationship Id="rId2" Type="http://schemas.openxmlformats.org/officeDocument/2006/relationships/image" Target="../media/image27.png"/><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5.xml"/><Relationship Id="rId7" Type="http://schemas.openxmlformats.org/officeDocument/2006/relationships/slide" Target="slide37.xml"/><Relationship Id="rId12" Type="http://schemas.openxmlformats.org/officeDocument/2006/relationships/image" Target="../media/image7.png"/><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31.xml"/><Relationship Id="rId11" Type="http://schemas.openxmlformats.org/officeDocument/2006/relationships/image" Target="../media/image6.png"/><Relationship Id="rId5" Type="http://schemas.openxmlformats.org/officeDocument/2006/relationships/slide" Target="slide20.xml"/><Relationship Id="rId10" Type="http://schemas.openxmlformats.org/officeDocument/2006/relationships/slide" Target="slide9.xml"/><Relationship Id="rId4" Type="http://schemas.openxmlformats.org/officeDocument/2006/relationships/slide" Target="slide16.xml"/><Relationship Id="rId9" Type="http://schemas.openxmlformats.org/officeDocument/2006/relationships/slide" Target="slide36.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68.xml"/><Relationship Id="rId5" Type="http://schemas.openxmlformats.org/officeDocument/2006/relationships/slide" Target="slide44.xml"/><Relationship Id="rId4"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slide" Target="slide25.xml"/><Relationship Id="rId5" Type="http://schemas.openxmlformats.org/officeDocument/2006/relationships/slide" Target="slide23.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slide" Target="slide19.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slide" Target="slide19.xml"/><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1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4.png"/><Relationship Id="rId7" Type="http://schemas.openxmlformats.org/officeDocument/2006/relationships/image" Target="../media/image53.pn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slide" Target="slide19.xml"/></Relationships>
</file>

<file path=ppt/slides/_rels/slide2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5.xml"/><Relationship Id="rId7" Type="http://schemas.openxmlformats.org/officeDocument/2006/relationships/slide" Target="slide37.xml"/><Relationship Id="rId12" Type="http://schemas.openxmlformats.org/officeDocument/2006/relationships/image" Target="../media/image7.png"/><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31.xml"/><Relationship Id="rId11" Type="http://schemas.openxmlformats.org/officeDocument/2006/relationships/image" Target="../media/image6.png"/><Relationship Id="rId5" Type="http://schemas.openxmlformats.org/officeDocument/2006/relationships/slide" Target="slide20.xml"/><Relationship Id="rId10" Type="http://schemas.openxmlformats.org/officeDocument/2006/relationships/slide" Target="slide9.xml"/><Relationship Id="rId4" Type="http://schemas.openxmlformats.org/officeDocument/2006/relationships/slide" Target="slide16.xml"/><Relationship Id="rId9" Type="http://schemas.openxmlformats.org/officeDocument/2006/relationships/slide" Target="slide36.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5.xml"/><Relationship Id="rId7" Type="http://schemas.openxmlformats.org/officeDocument/2006/relationships/slide" Target="slide37.xml"/><Relationship Id="rId12" Type="http://schemas.openxmlformats.org/officeDocument/2006/relationships/image" Target="../media/image7.png"/><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31.xml"/><Relationship Id="rId11" Type="http://schemas.openxmlformats.org/officeDocument/2006/relationships/image" Target="../media/image6.png"/><Relationship Id="rId5" Type="http://schemas.openxmlformats.org/officeDocument/2006/relationships/slide" Target="slide20.xml"/><Relationship Id="rId10" Type="http://schemas.openxmlformats.org/officeDocument/2006/relationships/slide" Target="slide9.xml"/><Relationship Id="rId4" Type="http://schemas.openxmlformats.org/officeDocument/2006/relationships/slide" Target="slide16.xml"/><Relationship Id="rId9" Type="http://schemas.openxmlformats.org/officeDocument/2006/relationships/slide" Target="slide36.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slide" Target="slide34.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19.xml"/><Relationship Id="rId6" Type="http://schemas.openxmlformats.org/officeDocument/2006/relationships/slide" Target="slide30.xml"/><Relationship Id="rId5" Type="http://schemas.openxmlformats.org/officeDocument/2006/relationships/image" Target="../media/image62.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slide" Target="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36.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36.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36.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36.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4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37.xml"/><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88.png"/><Relationship Id="rId4" Type="http://schemas.openxmlformats.org/officeDocument/2006/relationships/image" Target="../media/image87.png"/></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90.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92.png"/></Relationships>
</file>

<file path=ppt/slides/_rels/slide6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95.png"/><Relationship Id="rId4" Type="http://schemas.openxmlformats.org/officeDocument/2006/relationships/image" Target="../media/image9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98.png"/><Relationship Id="rId4" Type="http://schemas.openxmlformats.org/officeDocument/2006/relationships/image" Target="../media/image97.png"/></Relationships>
</file>

<file path=ppt/slides/_rels/slide6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10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5.xml"/><Relationship Id="rId7" Type="http://schemas.openxmlformats.org/officeDocument/2006/relationships/slide" Target="slide37.xml"/><Relationship Id="rId12" Type="http://schemas.openxmlformats.org/officeDocument/2006/relationships/image" Target="../media/image7.png"/><Relationship Id="rId2" Type="http://schemas.openxmlformats.org/officeDocument/2006/relationships/slide" Target="slide40.xml"/><Relationship Id="rId1" Type="http://schemas.openxmlformats.org/officeDocument/2006/relationships/slideLayout" Target="../slideLayouts/slideLayout8.xml"/><Relationship Id="rId6" Type="http://schemas.openxmlformats.org/officeDocument/2006/relationships/slide" Target="slide31.xml"/><Relationship Id="rId11" Type="http://schemas.openxmlformats.org/officeDocument/2006/relationships/image" Target="../media/image6.png"/><Relationship Id="rId5" Type="http://schemas.openxmlformats.org/officeDocument/2006/relationships/slide" Target="slide20.xml"/><Relationship Id="rId10" Type="http://schemas.openxmlformats.org/officeDocument/2006/relationships/slide" Target="slide9.xml"/><Relationship Id="rId4" Type="http://schemas.openxmlformats.org/officeDocument/2006/relationships/slide" Target="slide16.xml"/><Relationship Id="rId9" Type="http://schemas.openxmlformats.org/officeDocument/2006/relationships/slide" Target="slide36.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5"/>
          <p:cNvSpPr>
            <a:spLocks noGrp="1"/>
          </p:cNvSpPr>
          <p:nvPr>
            <p:ph type="title" idx="4294967295"/>
          </p:nvPr>
        </p:nvSpPr>
        <p:spPr>
          <a:xfrm>
            <a:off x="0" y="1676400"/>
            <a:ext cx="9144000" cy="2057400"/>
          </a:xfrm>
        </p:spPr>
        <p:txBody>
          <a:bodyPr/>
          <a:lstStyle/>
          <a:p>
            <a:r>
              <a:rPr lang="en-US" sz="3200" smtClean="0"/>
              <a:t>Water Information </a:t>
            </a:r>
            <a:br>
              <a:rPr lang="en-US" sz="3200" smtClean="0"/>
            </a:br>
            <a:r>
              <a:rPr lang="en-US" sz="3200" smtClean="0"/>
              <a:t>Management Solution: </a:t>
            </a:r>
            <a:r>
              <a:rPr lang="en-US" sz="1800" b="1" smtClean="0"/>
              <a:t/>
            </a:r>
            <a:br>
              <a:rPr lang="en-US" sz="1800" b="1" smtClean="0"/>
            </a:br>
            <a:r>
              <a:rPr lang="en-US" sz="1800" b="1" smtClean="0"/>
              <a:t/>
            </a:r>
            <a:br>
              <a:rPr lang="en-US" sz="1800" b="1" smtClean="0"/>
            </a:br>
            <a:r>
              <a:rPr lang="en-US" b="1" i="1" smtClean="0">
                <a:solidFill>
                  <a:schemeClr val="tx1"/>
                </a:solidFill>
                <a:latin typeface="Arial" charset="0"/>
                <a:cs typeface="Arial" charset="0"/>
              </a:rPr>
              <a:t>Product Demo for </a:t>
            </a:r>
            <a:r>
              <a:rPr lang="en-US" b="1" i="1" u="sng" smtClean="0">
                <a:solidFill>
                  <a:schemeClr val="tx1"/>
                </a:solidFill>
                <a:latin typeface="Arial" charset="0"/>
                <a:cs typeface="Arial" charset="0"/>
              </a:rPr>
              <a:t>Waste Water</a:t>
            </a:r>
          </a:p>
        </p:txBody>
      </p:sp>
    </p:spTree>
  </p:cSld>
  <p:clrMapOvr>
    <a:masterClrMapping/>
  </p:clrMapOvr>
  <p:transition spd="med"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a:solidFill>
                  <a:srgbClr val="0B538E"/>
                </a:solidFill>
                <a:effectLst>
                  <a:outerShdw blurRad="38100" dist="38100" dir="2700000" algn="tl">
                    <a:srgbClr val="C0C0C0"/>
                  </a:outerShdw>
                </a:effectLst>
                <a:latin typeface="Trebuchet MS" pitchFamily="34" charset="0"/>
                <a:ea typeface="Aharoni"/>
                <a:cs typeface="Aharoni"/>
              </a:rPr>
              <a:t>Dashboards-Key Performance Indicators at a glance</a:t>
            </a:r>
          </a:p>
        </p:txBody>
      </p:sp>
      <p:pic>
        <p:nvPicPr>
          <p:cNvPr id="35842" name="Picture 2" descr="http://www.icic.de/images/home_button.png">
            <a:hlinkClick r:id="rId2" action="ppaction://hlinksldjump"/>
          </p:cNvPr>
          <p:cNvPicPr>
            <a:picLocks noChangeAspect="1" noChangeArrowheads="1"/>
          </p:cNvPicPr>
          <p:nvPr/>
        </p:nvPicPr>
        <p:blipFill>
          <a:blip r:embed="rId3"/>
          <a:srcRect/>
          <a:stretch>
            <a:fillRect/>
          </a:stretch>
        </p:blipFill>
        <p:spPr bwMode="auto">
          <a:xfrm>
            <a:off x="152400" y="5943600"/>
            <a:ext cx="381000" cy="381000"/>
          </a:xfrm>
          <a:prstGeom prst="rect">
            <a:avLst/>
          </a:prstGeom>
          <a:noFill/>
          <a:ln w="9525">
            <a:noFill/>
            <a:miter lim="800000"/>
            <a:headEnd/>
            <a:tailEnd/>
          </a:ln>
        </p:spPr>
      </p:pic>
      <p:pic>
        <p:nvPicPr>
          <p:cNvPr id="35843" name="Picture 5" descr="ScreenHunter_03 Jan"/>
          <p:cNvPicPr>
            <a:picLocks noChangeAspect="1" noChangeArrowheads="1"/>
          </p:cNvPicPr>
          <p:nvPr/>
        </p:nvPicPr>
        <p:blipFill>
          <a:blip r:embed="rId4"/>
          <a:srcRect/>
          <a:stretch>
            <a:fillRect/>
          </a:stretch>
        </p:blipFill>
        <p:spPr bwMode="auto">
          <a:xfrm>
            <a:off x="990600" y="685800"/>
            <a:ext cx="7467600" cy="5895975"/>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ScreenHunter_03 Jan"/>
          <p:cNvPicPr>
            <a:picLocks noChangeAspect="1" noChangeArrowheads="1"/>
          </p:cNvPicPr>
          <p:nvPr/>
        </p:nvPicPr>
        <p:blipFill>
          <a:blip r:embed="rId2"/>
          <a:srcRect/>
          <a:stretch>
            <a:fillRect/>
          </a:stretch>
        </p:blipFill>
        <p:spPr bwMode="auto">
          <a:xfrm>
            <a:off x="1143000" y="712788"/>
            <a:ext cx="7493000" cy="5916612"/>
          </a:xfrm>
          <a:prstGeom prst="rect">
            <a:avLst/>
          </a:prstGeom>
          <a:noFill/>
          <a:ln w="9525">
            <a:noFill/>
            <a:miter lim="800000"/>
            <a:headEnd/>
            <a:tailEnd/>
          </a:ln>
        </p:spPr>
      </p:pic>
      <p:pic>
        <p:nvPicPr>
          <p:cNvPr id="112644" name="Picture 7"/>
          <p:cNvPicPr>
            <a:picLocks noChangeAspect="1" noChangeArrowheads="1"/>
          </p:cNvPicPr>
          <p:nvPr/>
        </p:nvPicPr>
        <p:blipFill>
          <a:blip r:embed="rId3"/>
          <a:srcRect l="5704" t="2438" r="61983" b="9756"/>
          <a:stretch>
            <a:fillRect/>
          </a:stretch>
        </p:blipFill>
        <p:spPr bwMode="auto">
          <a:xfrm>
            <a:off x="1371600" y="762000"/>
            <a:ext cx="1295400" cy="2743200"/>
          </a:xfrm>
          <a:prstGeom prst="rect">
            <a:avLst/>
          </a:prstGeom>
          <a:noFill/>
          <a:ln w="9525">
            <a:noFill/>
            <a:miter lim="800000"/>
            <a:headEnd/>
            <a:tailEnd/>
          </a:ln>
        </p:spPr>
      </p:pic>
      <p:sp>
        <p:nvSpPr>
          <p:cNvPr id="17"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Manage Data by Exception</a:t>
            </a:r>
          </a:p>
        </p:txBody>
      </p:sp>
      <p:sp>
        <p:nvSpPr>
          <p:cNvPr id="18" name="Rounded Rectangle 17"/>
          <p:cNvSpPr/>
          <p:nvPr/>
        </p:nvSpPr>
        <p:spPr>
          <a:xfrm>
            <a:off x="838200" y="6172200"/>
            <a:ext cx="2057400" cy="5334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Data Manager</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Events</a:t>
            </a:r>
          </a:p>
        </p:txBody>
      </p:sp>
      <p:sp>
        <p:nvSpPr>
          <p:cNvPr id="19" name="Rounded Rectangle 18"/>
          <p:cNvSpPr/>
          <p:nvPr/>
        </p:nvSpPr>
        <p:spPr>
          <a:xfrm>
            <a:off x="1371600" y="914400"/>
            <a:ext cx="6858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1447800" y="2743200"/>
            <a:ext cx="8382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39943" name="Picture 19"/>
          <p:cNvPicPr>
            <a:picLocks noChangeAspect="1" noChangeArrowheads="1"/>
          </p:cNvPicPr>
          <p:nvPr/>
        </p:nvPicPr>
        <p:blipFill>
          <a:blip r:embed="rId4"/>
          <a:srcRect/>
          <a:stretch>
            <a:fillRect/>
          </a:stretch>
        </p:blipFill>
        <p:spPr bwMode="auto">
          <a:xfrm>
            <a:off x="1371600" y="2209800"/>
            <a:ext cx="7221538" cy="2797175"/>
          </a:xfrm>
          <a:prstGeom prst="rect">
            <a:avLst/>
          </a:prstGeom>
          <a:noFill/>
          <a:ln w="9525" algn="ctr">
            <a:noFill/>
            <a:miter lim="800000"/>
            <a:headEnd/>
            <a:tailEnd/>
          </a:ln>
        </p:spPr>
      </p:pic>
      <p:sp>
        <p:nvSpPr>
          <p:cNvPr id="112652" name="Rectangle 11"/>
          <p:cNvSpPr>
            <a:spLocks noChangeArrowheads="1"/>
          </p:cNvSpPr>
          <p:nvPr/>
        </p:nvSpPr>
        <p:spPr bwMode="auto">
          <a:xfrm>
            <a:off x="6172200" y="1676400"/>
            <a:ext cx="1981200" cy="8302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dirty="0"/>
              <a:t>The </a:t>
            </a:r>
            <a:r>
              <a:rPr lang="en-US" b="1" dirty="0">
                <a:effectLst>
                  <a:outerShdw blurRad="38100" dist="38100" dir="2700000" algn="tl">
                    <a:srgbClr val="000000">
                      <a:alpha val="43137"/>
                    </a:srgbClr>
                  </a:outerShdw>
                </a:effectLst>
              </a:rPr>
              <a:t>Compliance Engine </a:t>
            </a:r>
            <a:r>
              <a:rPr lang="en-US" dirty="0"/>
              <a:t>scans your database for </a:t>
            </a:r>
            <a:r>
              <a:rPr lang="en-US" b="1" dirty="0">
                <a:effectLst>
                  <a:outerShdw blurRad="38100" dist="38100" dir="2700000" algn="tl">
                    <a:srgbClr val="000000">
                      <a:alpha val="43137"/>
                    </a:srgbClr>
                  </a:outerShdw>
                </a:effectLst>
              </a:rPr>
              <a:t>regulatory violations </a:t>
            </a:r>
            <a:r>
              <a:rPr lang="en-US" dirty="0"/>
              <a:t>and </a:t>
            </a:r>
            <a:r>
              <a:rPr lang="en-US" b="1" dirty="0">
                <a:effectLst>
                  <a:outerShdw blurRad="38100" dist="38100" dir="2700000" algn="tl">
                    <a:srgbClr val="000000">
                      <a:alpha val="43137"/>
                    </a:srgbClr>
                  </a:outerShdw>
                </a:effectLst>
              </a:rPr>
              <a:t>QC Flags</a:t>
            </a:r>
            <a:r>
              <a:rPr lang="en-US" dirty="0"/>
              <a:t>. </a:t>
            </a:r>
          </a:p>
        </p:txBody>
      </p:sp>
      <p:pic>
        <p:nvPicPr>
          <p:cNvPr id="36873" name="Picture 2" descr="http://www.icic.de/images/home_button.png">
            <a:hlinkClick r:id="rId5" action="ppaction://hlinksldjump"/>
          </p:cNvPr>
          <p:cNvPicPr>
            <a:picLocks noChangeAspect="1" noChangeArrowheads="1"/>
          </p:cNvPicPr>
          <p:nvPr/>
        </p:nvPicPr>
        <p:blipFill>
          <a:blip r:embed="rId6"/>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500"/>
                                  </p:stCondLst>
                                  <p:childTnLst>
                                    <p:set>
                                      <p:cBhvr>
                                        <p:cTn id="17" dur="1" fill="hold">
                                          <p:stCondLst>
                                            <p:cond delay="0"/>
                                          </p:stCondLst>
                                        </p:cTn>
                                        <p:tgtEl>
                                          <p:spTgt spid="112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126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p:cNvPicPr>
            <a:picLocks noChangeAspect="1" noChangeArrowheads="1"/>
          </p:cNvPicPr>
          <p:nvPr/>
        </p:nvPicPr>
        <p:blipFill>
          <a:blip r:embed="rId2"/>
          <a:srcRect/>
          <a:stretch>
            <a:fillRect/>
          </a:stretch>
        </p:blipFill>
        <p:spPr bwMode="auto">
          <a:xfrm>
            <a:off x="1143000" y="609600"/>
            <a:ext cx="7543800" cy="5956300"/>
          </a:xfrm>
          <a:prstGeom prst="rect">
            <a:avLst/>
          </a:prstGeom>
          <a:noFill/>
          <a:ln w="9525" algn="ctr">
            <a:noFill/>
            <a:miter lim="800000"/>
            <a:headEnd/>
            <a:tailEnd/>
          </a:ln>
        </p:spPr>
      </p:pic>
      <p:pic>
        <p:nvPicPr>
          <p:cNvPr id="38921" name="Picture 9"/>
          <p:cNvPicPr>
            <a:picLocks noChangeAspect="1" noChangeArrowheads="1"/>
          </p:cNvPicPr>
          <p:nvPr/>
        </p:nvPicPr>
        <p:blipFill>
          <a:blip r:embed="rId3"/>
          <a:srcRect/>
          <a:stretch>
            <a:fillRect/>
          </a:stretch>
        </p:blipFill>
        <p:spPr bwMode="auto">
          <a:xfrm>
            <a:off x="3505200" y="838200"/>
            <a:ext cx="1104900" cy="1419225"/>
          </a:xfrm>
          <a:prstGeom prst="rect">
            <a:avLst/>
          </a:prstGeom>
          <a:noFill/>
          <a:ln w="9525" algn="ctr">
            <a:noFill/>
            <a:miter lim="800000"/>
            <a:headEnd/>
            <a:tailEnd/>
          </a:ln>
        </p:spPr>
      </p:pic>
      <p:sp>
        <p:nvSpPr>
          <p:cNvPr id="22"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Alert Notifications</a:t>
            </a:r>
          </a:p>
        </p:txBody>
      </p:sp>
      <p:sp>
        <p:nvSpPr>
          <p:cNvPr id="24" name="Rounded Rectangle 23"/>
          <p:cNvSpPr/>
          <p:nvPr/>
        </p:nvSpPr>
        <p:spPr>
          <a:xfrm>
            <a:off x="3505200" y="762000"/>
            <a:ext cx="6096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25" name="Rounded Rectangle 24"/>
          <p:cNvSpPr/>
          <p:nvPr/>
        </p:nvSpPr>
        <p:spPr>
          <a:xfrm>
            <a:off x="3505200" y="1752600"/>
            <a:ext cx="8382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26" name="Rounded Rectangle 25"/>
          <p:cNvSpPr/>
          <p:nvPr/>
        </p:nvSpPr>
        <p:spPr>
          <a:xfrm>
            <a:off x="838200" y="5410200"/>
            <a:ext cx="2286000" cy="11430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System Setup</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Scheduled Tasks</a:t>
            </a:r>
          </a:p>
          <a:p>
            <a:pPr marL="228600" indent="-228600">
              <a:buFont typeface="+mj-lt"/>
              <a:buAutoNum type="arabicPeriod"/>
              <a:defRPr/>
            </a:pPr>
            <a:r>
              <a:rPr lang="en-US" dirty="0">
                <a:solidFill>
                  <a:schemeClr val="tx1"/>
                </a:solidFill>
              </a:rPr>
              <a:t>Add or Edit Tasks</a:t>
            </a:r>
          </a:p>
          <a:p>
            <a:pPr marL="228600" indent="-228600">
              <a:buFont typeface="+mj-lt"/>
              <a:buAutoNum type="arabicPeriod"/>
              <a:defRPr/>
            </a:pPr>
            <a:r>
              <a:rPr lang="en-US" dirty="0">
                <a:solidFill>
                  <a:schemeClr val="tx1"/>
                </a:solidFill>
              </a:rPr>
              <a:t>View </a:t>
            </a:r>
            <a:r>
              <a:rPr lang="en-US" b="1" dirty="0">
                <a:solidFill>
                  <a:schemeClr val="tx1"/>
                </a:solidFill>
                <a:effectLst>
                  <a:outerShdw blurRad="38100" dist="38100" dir="2700000" algn="tl">
                    <a:srgbClr val="000000">
                      <a:alpha val="43137"/>
                    </a:srgbClr>
                  </a:outerShdw>
                </a:effectLst>
              </a:rPr>
              <a:t>Emailed Alert</a:t>
            </a:r>
          </a:p>
          <a:p>
            <a:pPr marL="228600" indent="-228600">
              <a:buFont typeface="+mj-lt"/>
              <a:buAutoNum type="arabicPeriod"/>
              <a:defRPr/>
            </a:pPr>
            <a:r>
              <a:rPr lang="en-US" dirty="0">
                <a:solidFill>
                  <a:schemeClr val="tx1"/>
                </a:solidFill>
              </a:rPr>
              <a:t>View </a:t>
            </a:r>
            <a:r>
              <a:rPr lang="en-US" b="1" dirty="0">
                <a:solidFill>
                  <a:schemeClr val="tx1"/>
                </a:solidFill>
                <a:effectLst>
                  <a:outerShdw blurRad="38100" dist="38100" dir="2700000" algn="tl">
                    <a:srgbClr val="000000">
                      <a:alpha val="43137"/>
                    </a:srgbClr>
                  </a:outerShdw>
                </a:effectLst>
              </a:rPr>
              <a:t>Attached Report</a:t>
            </a:r>
          </a:p>
          <a:p>
            <a:pPr marL="228600" indent="-228600">
              <a:buFont typeface="+mj-lt"/>
              <a:buAutoNum type="arabicPeriod"/>
              <a:defRPr/>
            </a:pPr>
            <a:endParaRPr lang="en-US" b="1" dirty="0">
              <a:solidFill>
                <a:schemeClr val="tx1"/>
              </a:solidFill>
              <a:effectLst>
                <a:outerShdw blurRad="38100" dist="38100" dir="2700000" algn="tl">
                  <a:srgbClr val="000000">
                    <a:alpha val="43137"/>
                  </a:srgbClr>
                </a:outerShdw>
              </a:effectLst>
            </a:endParaRPr>
          </a:p>
        </p:txBody>
      </p:sp>
      <p:pic>
        <p:nvPicPr>
          <p:cNvPr id="40990" name="Picture 30"/>
          <p:cNvPicPr>
            <a:picLocks noChangeAspect="1" noChangeArrowheads="1"/>
          </p:cNvPicPr>
          <p:nvPr/>
        </p:nvPicPr>
        <p:blipFill>
          <a:blip r:embed="rId4"/>
          <a:srcRect/>
          <a:stretch>
            <a:fillRect/>
          </a:stretch>
        </p:blipFill>
        <p:spPr bwMode="auto">
          <a:xfrm>
            <a:off x="2438400" y="1447800"/>
            <a:ext cx="5000625" cy="3759200"/>
          </a:xfrm>
          <a:prstGeom prst="rect">
            <a:avLst/>
          </a:prstGeom>
          <a:noFill/>
          <a:ln w="9525">
            <a:noFill/>
            <a:miter lim="800000"/>
            <a:headEnd/>
            <a:tailEnd/>
          </a:ln>
        </p:spPr>
      </p:pic>
      <p:sp>
        <p:nvSpPr>
          <p:cNvPr id="27" name="Text Box 35"/>
          <p:cNvSpPr txBox="1">
            <a:spLocks noChangeArrowheads="1"/>
          </p:cNvSpPr>
          <p:nvPr/>
        </p:nvSpPr>
        <p:spPr bwMode="auto">
          <a:xfrm>
            <a:off x="5791200" y="1143000"/>
            <a:ext cx="2819400" cy="52387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sz="1400" dirty="0"/>
              <a:t>List of all </a:t>
            </a:r>
            <a:r>
              <a:rPr lang="en-US" sz="1400" b="1" dirty="0">
                <a:effectLst>
                  <a:outerShdw blurRad="38100" dist="38100" dir="2700000" algn="tl">
                    <a:srgbClr val="000000">
                      <a:alpha val="43137"/>
                    </a:srgbClr>
                  </a:outerShdw>
                </a:effectLst>
              </a:rPr>
              <a:t>Scheduled Tasks </a:t>
            </a:r>
            <a:r>
              <a:rPr lang="en-US" sz="1400" dirty="0"/>
              <a:t>includes </a:t>
            </a:r>
            <a:r>
              <a:rPr lang="en-US" sz="1400" b="1" dirty="0">
                <a:effectLst>
                  <a:outerShdw blurRad="38100" dist="38100" dir="2700000" algn="tl">
                    <a:srgbClr val="000000">
                      <a:alpha val="43137"/>
                    </a:srgbClr>
                  </a:outerShdw>
                </a:effectLst>
              </a:rPr>
              <a:t>Event Violation Report</a:t>
            </a:r>
          </a:p>
        </p:txBody>
      </p:sp>
      <p:sp>
        <p:nvSpPr>
          <p:cNvPr id="28" name="Rounded Rectangle 27"/>
          <p:cNvSpPr/>
          <p:nvPr/>
        </p:nvSpPr>
        <p:spPr>
          <a:xfrm>
            <a:off x="3124200" y="2590800"/>
            <a:ext cx="1219200" cy="533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40994" name="Picture 34"/>
          <p:cNvPicPr>
            <a:picLocks noChangeAspect="1" noChangeArrowheads="1"/>
          </p:cNvPicPr>
          <p:nvPr/>
        </p:nvPicPr>
        <p:blipFill>
          <a:blip r:embed="rId5"/>
          <a:srcRect/>
          <a:stretch>
            <a:fillRect/>
          </a:stretch>
        </p:blipFill>
        <p:spPr bwMode="auto">
          <a:xfrm>
            <a:off x="2209800" y="1752600"/>
            <a:ext cx="5549900" cy="4194175"/>
          </a:xfrm>
          <a:prstGeom prst="rect">
            <a:avLst/>
          </a:prstGeom>
          <a:noFill/>
          <a:ln w="9525">
            <a:noFill/>
            <a:miter lim="800000"/>
            <a:headEnd/>
            <a:tailEnd/>
          </a:ln>
        </p:spPr>
      </p:pic>
      <p:sp>
        <p:nvSpPr>
          <p:cNvPr id="29" name="Rounded Rectangle 28"/>
          <p:cNvSpPr/>
          <p:nvPr/>
        </p:nvSpPr>
        <p:spPr>
          <a:xfrm>
            <a:off x="2895600" y="3810000"/>
            <a:ext cx="12192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40995" name="Text Box 35"/>
          <p:cNvSpPr txBox="1">
            <a:spLocks noChangeArrowheads="1"/>
          </p:cNvSpPr>
          <p:nvPr/>
        </p:nvSpPr>
        <p:spPr bwMode="auto">
          <a:xfrm>
            <a:off x="5334000" y="1981200"/>
            <a:ext cx="2209800" cy="30797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sz="1400" dirty="0"/>
              <a:t>Sample of an </a:t>
            </a:r>
            <a:r>
              <a:rPr lang="en-US" sz="1400" b="1" dirty="0">
                <a:effectLst>
                  <a:outerShdw blurRad="38100" dist="38100" dir="2700000" algn="tl">
                    <a:srgbClr val="000000">
                      <a:alpha val="43137"/>
                    </a:srgbClr>
                  </a:outerShdw>
                </a:effectLst>
              </a:rPr>
              <a:t>Alert Email</a:t>
            </a:r>
          </a:p>
        </p:txBody>
      </p:sp>
      <p:pic>
        <p:nvPicPr>
          <p:cNvPr id="40996" name="Picture 36"/>
          <p:cNvPicPr>
            <a:picLocks noChangeAspect="1" noChangeArrowheads="1"/>
          </p:cNvPicPr>
          <p:nvPr/>
        </p:nvPicPr>
        <p:blipFill>
          <a:blip r:embed="rId6"/>
          <a:srcRect/>
          <a:stretch>
            <a:fillRect/>
          </a:stretch>
        </p:blipFill>
        <p:spPr bwMode="auto">
          <a:xfrm>
            <a:off x="1981200" y="2971800"/>
            <a:ext cx="6372225" cy="2887663"/>
          </a:xfrm>
          <a:prstGeom prst="rect">
            <a:avLst/>
          </a:prstGeom>
          <a:noFill/>
          <a:ln w="9525">
            <a:noFill/>
            <a:miter lim="800000"/>
            <a:headEnd/>
            <a:tailEnd/>
          </a:ln>
        </p:spPr>
      </p:pic>
      <p:sp>
        <p:nvSpPr>
          <p:cNvPr id="30" name="Text Box 35"/>
          <p:cNvSpPr txBox="1">
            <a:spLocks noChangeArrowheads="1"/>
          </p:cNvSpPr>
          <p:nvPr/>
        </p:nvSpPr>
        <p:spPr bwMode="auto">
          <a:xfrm>
            <a:off x="6324600" y="3276600"/>
            <a:ext cx="1600200" cy="30797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sz="1400" dirty="0"/>
              <a:t>Sample </a:t>
            </a:r>
            <a:r>
              <a:rPr lang="en-US" sz="1400" b="1" dirty="0">
                <a:effectLst>
                  <a:outerShdw blurRad="38100" dist="38100" dir="2700000" algn="tl">
                    <a:srgbClr val="000000">
                      <a:alpha val="43137"/>
                    </a:srgbClr>
                  </a:outerShdw>
                </a:effectLst>
              </a:rPr>
              <a:t>Report</a:t>
            </a:r>
          </a:p>
        </p:txBody>
      </p:sp>
      <p:pic>
        <p:nvPicPr>
          <p:cNvPr id="37903" name="Picture 2" descr="http://www.icic.de/images/home_button.png">
            <a:hlinkClick r:id="rId7" action="ppaction://hlinksldjump"/>
          </p:cNvPr>
          <p:cNvPicPr>
            <a:picLocks noChangeAspect="1" noChangeArrowheads="1"/>
          </p:cNvPicPr>
          <p:nvPr/>
        </p:nvPicPr>
        <p:blipFill>
          <a:blip r:embed="rId8"/>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9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P spid="29" grpId="0" animBg="1"/>
      <p:bldP spid="40995"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ScreenHunter_03 Jan"/>
          <p:cNvPicPr>
            <a:picLocks noChangeAspect="1" noChangeArrowheads="1"/>
          </p:cNvPicPr>
          <p:nvPr/>
        </p:nvPicPr>
        <p:blipFill>
          <a:blip r:embed="rId2"/>
          <a:srcRect/>
          <a:stretch>
            <a:fillRect/>
          </a:stretch>
        </p:blipFill>
        <p:spPr bwMode="auto">
          <a:xfrm>
            <a:off x="1295400" y="609600"/>
            <a:ext cx="7543800" cy="5956300"/>
          </a:xfrm>
          <a:prstGeom prst="rect">
            <a:avLst/>
          </a:prstGeom>
          <a:noFill/>
          <a:ln w="9525">
            <a:noFill/>
            <a:miter lim="800000"/>
            <a:headEnd/>
            <a:tailEnd/>
          </a:ln>
        </p:spPr>
      </p:pic>
      <p:sp>
        <p:nvSpPr>
          <p:cNvPr id="20"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Compliance Graphs</a:t>
            </a:r>
          </a:p>
        </p:txBody>
      </p:sp>
      <p:sp>
        <p:nvSpPr>
          <p:cNvPr id="22" name="Rounded Rectangle 21"/>
          <p:cNvSpPr/>
          <p:nvPr/>
        </p:nvSpPr>
        <p:spPr>
          <a:xfrm>
            <a:off x="3733800" y="2362200"/>
            <a:ext cx="1600200" cy="6858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40965" name="Picture 5"/>
          <p:cNvPicPr>
            <a:picLocks noChangeAspect="1" noChangeArrowheads="1"/>
          </p:cNvPicPr>
          <p:nvPr/>
        </p:nvPicPr>
        <p:blipFill>
          <a:blip r:embed="rId3"/>
          <a:srcRect/>
          <a:stretch>
            <a:fillRect/>
          </a:stretch>
        </p:blipFill>
        <p:spPr bwMode="auto">
          <a:xfrm>
            <a:off x="1981200" y="1600200"/>
            <a:ext cx="6234113" cy="3289300"/>
          </a:xfrm>
          <a:prstGeom prst="rect">
            <a:avLst/>
          </a:prstGeom>
          <a:noFill/>
          <a:ln w="9525" algn="ctr">
            <a:noFill/>
            <a:miter lim="800000"/>
            <a:headEnd/>
            <a:tailEnd/>
          </a:ln>
        </p:spPr>
      </p:pic>
      <p:sp>
        <p:nvSpPr>
          <p:cNvPr id="40966" name="Text Box 6"/>
          <p:cNvSpPr txBox="1">
            <a:spLocks noChangeArrowheads="1"/>
          </p:cNvSpPr>
          <p:nvPr/>
        </p:nvSpPr>
        <p:spPr bwMode="auto">
          <a:xfrm>
            <a:off x="3048000" y="3276600"/>
            <a:ext cx="4038600" cy="4619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This screens sets the </a:t>
            </a:r>
            <a:r>
              <a:rPr lang="en-US" b="1" dirty="0">
                <a:effectLst>
                  <a:outerShdw blurRad="38100" dist="38100" dir="2700000" algn="tl">
                    <a:srgbClr val="000000">
                      <a:alpha val="43137"/>
                    </a:srgbClr>
                  </a:outerShdw>
                </a:effectLst>
              </a:rPr>
              <a:t>Options</a:t>
            </a:r>
            <a:r>
              <a:rPr lang="en-US" dirty="0">
                <a:effectLst>
                  <a:outerShdw blurRad="38100" dist="38100" dir="2700000" algn="tl">
                    <a:srgbClr val="000000">
                      <a:alpha val="43137"/>
                    </a:srgbClr>
                  </a:outerShdw>
                </a:effectLst>
              </a:rPr>
              <a:t> </a:t>
            </a:r>
            <a:r>
              <a:rPr lang="en-US" dirty="0"/>
              <a:t>for Multiple Graph Output</a:t>
            </a:r>
            <a:br>
              <a:rPr lang="en-US" dirty="0"/>
            </a:br>
            <a:r>
              <a:rPr lang="en-US" dirty="0"/>
              <a:t>This report </a:t>
            </a:r>
            <a:r>
              <a:rPr lang="en-US" b="1" dirty="0">
                <a:effectLst>
                  <a:outerShdw blurRad="38100" dist="38100" dir="2700000" algn="tl">
                    <a:srgbClr val="000000">
                      <a:alpha val="43137"/>
                    </a:srgbClr>
                  </a:outerShdw>
                </a:effectLst>
              </a:rPr>
              <a:t>contains 8 compliance graphs</a:t>
            </a:r>
          </a:p>
        </p:txBody>
      </p:sp>
      <p:sp>
        <p:nvSpPr>
          <p:cNvPr id="23" name="Rounded Rectangle 22"/>
          <p:cNvSpPr/>
          <p:nvPr/>
        </p:nvSpPr>
        <p:spPr>
          <a:xfrm>
            <a:off x="2057400" y="4495800"/>
            <a:ext cx="457200" cy="3810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40979" name="Picture 19"/>
          <p:cNvPicPr>
            <a:picLocks noChangeAspect="1" noChangeArrowheads="1"/>
          </p:cNvPicPr>
          <p:nvPr/>
        </p:nvPicPr>
        <p:blipFill>
          <a:blip r:embed="rId4"/>
          <a:srcRect/>
          <a:stretch>
            <a:fillRect/>
          </a:stretch>
        </p:blipFill>
        <p:spPr bwMode="auto">
          <a:xfrm>
            <a:off x="1524000" y="533400"/>
            <a:ext cx="6858000" cy="4899025"/>
          </a:xfrm>
          <a:prstGeom prst="rect">
            <a:avLst/>
          </a:prstGeom>
          <a:noFill/>
          <a:ln w="9525" algn="ctr">
            <a:noFill/>
            <a:miter lim="800000"/>
            <a:headEnd/>
            <a:tailEnd/>
          </a:ln>
        </p:spPr>
      </p:pic>
      <p:sp>
        <p:nvSpPr>
          <p:cNvPr id="40974" name="Text Box 14"/>
          <p:cNvSpPr txBox="1">
            <a:spLocks noChangeArrowheads="1"/>
          </p:cNvSpPr>
          <p:nvPr/>
        </p:nvSpPr>
        <p:spPr bwMode="auto">
          <a:xfrm>
            <a:off x="2895600" y="2362200"/>
            <a:ext cx="4495800" cy="4619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Notice that the graphs contain </a:t>
            </a:r>
            <a:r>
              <a:rPr lang="en-US" b="1" dirty="0">
                <a:effectLst>
                  <a:outerShdw blurRad="38100" dist="38100" dir="2700000" algn="tl">
                    <a:srgbClr val="000000">
                      <a:alpha val="43137"/>
                    </a:srgbClr>
                  </a:outerShdw>
                </a:effectLst>
              </a:rPr>
              <a:t>permit or user defined limits</a:t>
            </a:r>
            <a:r>
              <a:rPr lang="en-US" dirty="0"/>
              <a:t>.</a:t>
            </a:r>
          </a:p>
          <a:p>
            <a:pPr>
              <a:defRPr/>
            </a:pPr>
            <a:r>
              <a:rPr lang="en-US" dirty="0"/>
              <a:t>For Example, the graph </a:t>
            </a:r>
            <a:r>
              <a:rPr lang="en-US" b="1" dirty="0">
                <a:effectLst>
                  <a:outerShdw blurRad="38100" dist="38100" dir="2700000" algn="tl">
                    <a:srgbClr val="000000">
                      <a:alpha val="43137"/>
                    </a:srgbClr>
                  </a:outerShdw>
                </a:effectLst>
              </a:rPr>
              <a:t>shows 1 violation </a:t>
            </a:r>
            <a:r>
              <a:rPr lang="en-US" dirty="0"/>
              <a:t>for Effluent TSS</a:t>
            </a:r>
          </a:p>
        </p:txBody>
      </p:sp>
      <p:sp>
        <p:nvSpPr>
          <p:cNvPr id="24" name="Oval 23"/>
          <p:cNvSpPr/>
          <p:nvPr/>
        </p:nvSpPr>
        <p:spPr>
          <a:xfrm>
            <a:off x="3200400" y="1295400"/>
            <a:ext cx="609600" cy="533400"/>
          </a:xfrm>
          <a:prstGeom prst="ellipse">
            <a:avLst/>
          </a:prstGeom>
          <a:no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ounded Rectangle 24"/>
          <p:cNvSpPr/>
          <p:nvPr/>
        </p:nvSpPr>
        <p:spPr>
          <a:xfrm>
            <a:off x="1905000" y="685800"/>
            <a:ext cx="6096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40973" name="Picture 13"/>
          <p:cNvPicPr>
            <a:picLocks noChangeAspect="1" noChangeArrowheads="1"/>
          </p:cNvPicPr>
          <p:nvPr/>
        </p:nvPicPr>
        <p:blipFill>
          <a:blip r:embed="rId5"/>
          <a:srcRect/>
          <a:stretch>
            <a:fillRect/>
          </a:stretch>
        </p:blipFill>
        <p:spPr bwMode="auto">
          <a:xfrm>
            <a:off x="1524000" y="552450"/>
            <a:ext cx="6781800" cy="5086350"/>
          </a:xfrm>
          <a:prstGeom prst="rect">
            <a:avLst/>
          </a:prstGeom>
          <a:noFill/>
          <a:ln w="9525" algn="ctr">
            <a:noFill/>
            <a:miter lim="800000"/>
            <a:headEnd/>
            <a:tailEnd/>
          </a:ln>
        </p:spPr>
      </p:pic>
      <p:sp>
        <p:nvSpPr>
          <p:cNvPr id="21" name="Rounded Rectangle 20"/>
          <p:cNvSpPr/>
          <p:nvPr/>
        </p:nvSpPr>
        <p:spPr>
          <a:xfrm>
            <a:off x="838200" y="5410200"/>
            <a:ext cx="2743200" cy="12954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Compliance Graphs</a:t>
            </a:r>
          </a:p>
          <a:p>
            <a:pPr marL="228600" indent="-228600">
              <a:buFont typeface="+mj-lt"/>
              <a:buAutoNum type="arabicPeriod"/>
              <a:defRPr/>
            </a:pPr>
            <a:r>
              <a:rPr lang="en-US" dirty="0">
                <a:solidFill>
                  <a:schemeClr val="tx1"/>
                </a:solidFill>
              </a:rPr>
              <a:t>Select your </a:t>
            </a:r>
            <a:r>
              <a:rPr lang="en-US" b="1" dirty="0">
                <a:solidFill>
                  <a:schemeClr val="tx1"/>
                </a:solidFill>
                <a:effectLst>
                  <a:outerShdw blurRad="38100" dist="38100" dir="2700000" algn="tl">
                    <a:srgbClr val="000000">
                      <a:alpha val="43137"/>
                    </a:srgbClr>
                  </a:outerShdw>
                </a:effectLst>
              </a:rPr>
              <a:t>Options</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OK</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to view the Graphs</a:t>
            </a:r>
          </a:p>
          <a:p>
            <a:pPr marL="228600" indent="-228600">
              <a:buFont typeface="+mj-lt"/>
              <a:buAutoNum type="arabicPeriod"/>
              <a:defRPr/>
            </a:pPr>
            <a:r>
              <a:rPr lang="en-US" dirty="0">
                <a:solidFill>
                  <a:schemeClr val="tx1"/>
                </a:solidFill>
              </a:rPr>
              <a:t>The graphs include </a:t>
            </a:r>
            <a:r>
              <a:rPr lang="en-US" b="1" dirty="0">
                <a:solidFill>
                  <a:schemeClr val="tx1"/>
                </a:solidFill>
                <a:effectLst>
                  <a:outerShdw blurRad="38100" dist="38100" dir="2700000" algn="tl">
                    <a:srgbClr val="000000">
                      <a:alpha val="43137"/>
                    </a:srgbClr>
                  </a:outerShdw>
                </a:effectLst>
              </a:rPr>
              <a:t>Limit Lines </a:t>
            </a:r>
            <a:r>
              <a:rPr lang="en-US" dirty="0">
                <a:solidFill>
                  <a:schemeClr val="tx1"/>
                </a:solidFill>
              </a:rPr>
              <a:t>for easy viewing of exceptions</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Next</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to view other graphs</a:t>
            </a:r>
          </a:p>
          <a:p>
            <a:pPr marL="228600" indent="-228600">
              <a:buFont typeface="+mj-lt"/>
              <a:buAutoNum type="arabicPeriod"/>
              <a:defRPr/>
            </a:pPr>
            <a:endParaRPr lang="en-US" b="1" dirty="0">
              <a:solidFill>
                <a:schemeClr val="tx1"/>
              </a:solidFill>
              <a:effectLst>
                <a:outerShdw blurRad="38100" dist="38100" dir="2700000" algn="tl">
                  <a:srgbClr val="000000">
                    <a:alpha val="43137"/>
                  </a:srgbClr>
                </a:outerShdw>
              </a:effectLst>
            </a:endParaRPr>
          </a:p>
        </p:txBody>
      </p:sp>
      <p:pic>
        <p:nvPicPr>
          <p:cNvPr id="38925" name="Picture 2" descr="http://www.icic.de/images/home_button.png">
            <a:hlinkClick r:id="rId6" action="ppaction://hlinksldjump"/>
          </p:cNvPr>
          <p:cNvPicPr>
            <a:picLocks noChangeAspect="1" noChangeArrowheads="1"/>
          </p:cNvPicPr>
          <p:nvPr/>
        </p:nvPicPr>
        <p:blipFill>
          <a:blip r:embed="rId7"/>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animBg="1"/>
      <p:bldP spid="40966" grpId="0" animBg="1"/>
      <p:bldP spid="23" grpId="0" animBg="1"/>
      <p:bldP spid="40974"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495800" y="3962400"/>
            <a:ext cx="3048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800600" y="39624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4495800" y="3048000"/>
            <a:ext cx="304800" cy="6858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800600" y="3048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95800" y="4953000"/>
            <a:ext cx="304800" cy="685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4800600" y="4953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4495800" y="213360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4800600" y="21336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4495800" y="121920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4800600" y="12192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7" name="TextBox 25">
            <a:hlinkClick r:id="rId2" action="ppaction://hlinksldjump"/>
          </p:cNvPr>
          <p:cNvSpPr txBox="1">
            <a:spLocks noChangeArrowheads="1"/>
          </p:cNvSpPr>
          <p:nvPr/>
        </p:nvSpPr>
        <p:spPr bwMode="auto">
          <a:xfrm>
            <a:off x="4876800" y="22860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3" action="ppaction://hlinksldjump"/>
              </a:rPr>
              <a:t>Troubleshoot Issues</a:t>
            </a:r>
            <a:endParaRPr lang="en-US" sz="1600" b="1" u="sng">
              <a:solidFill>
                <a:schemeClr val="accent2"/>
              </a:solidFill>
              <a:latin typeface="Arial" charset="0"/>
            </a:endParaRPr>
          </a:p>
        </p:txBody>
      </p:sp>
      <p:sp>
        <p:nvSpPr>
          <p:cNvPr id="39948" name="TextBox 27">
            <a:hlinkClick r:id="rId4" action="ppaction://hlinksldjump"/>
          </p:cNvPr>
          <p:cNvSpPr txBox="1">
            <a:spLocks noChangeArrowheads="1"/>
          </p:cNvSpPr>
          <p:nvPr/>
        </p:nvSpPr>
        <p:spPr bwMode="auto">
          <a:xfrm>
            <a:off x="4876800" y="3124200"/>
            <a:ext cx="2362200" cy="581025"/>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5" action="ppaction://hlinksldjump"/>
              </a:rPr>
              <a:t>Prepare Regulatory &amp; Internal Reports</a:t>
            </a:r>
            <a:endParaRPr lang="en-US" sz="1600" b="1" u="sng">
              <a:solidFill>
                <a:schemeClr val="accent2"/>
              </a:solidFill>
              <a:latin typeface="Arial" charset="0"/>
            </a:endParaRPr>
          </a:p>
        </p:txBody>
      </p:sp>
      <p:sp>
        <p:nvSpPr>
          <p:cNvPr id="39949" name="TextBox 24"/>
          <p:cNvSpPr txBox="1">
            <a:spLocks noChangeArrowheads="1"/>
          </p:cNvSpPr>
          <p:nvPr/>
        </p:nvSpPr>
        <p:spPr bwMode="auto">
          <a:xfrm>
            <a:off x="4876800" y="5105400"/>
            <a:ext cx="33528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Manage Complex Calculations</a:t>
            </a:r>
            <a:endParaRPr lang="en-US" sz="1600" b="1" u="sng">
              <a:solidFill>
                <a:schemeClr val="accent2"/>
              </a:solidFill>
              <a:latin typeface="Arial" charset="0"/>
            </a:endParaRPr>
          </a:p>
        </p:txBody>
      </p:sp>
      <p:sp>
        <p:nvSpPr>
          <p:cNvPr id="24" name="TextBox 23">
            <a:hlinkClick r:id="rId7" action="ppaction://hlinksldjump"/>
          </p:cNvPr>
          <p:cNvSpPr txBox="1"/>
          <p:nvPr/>
        </p:nvSpPr>
        <p:spPr bwMode="auto">
          <a:xfrm>
            <a:off x="4876800" y="4114800"/>
            <a:ext cx="3429000" cy="338138"/>
          </a:xfrm>
          <a:prstGeom prst="rect">
            <a:avLst/>
          </a:prstGeom>
          <a:noFill/>
        </p:spPr>
        <p:txBody>
          <a:bodyPr>
            <a:spAutoFit/>
          </a:bodyPr>
          <a:lstStyle/>
          <a:p>
            <a:pPr>
              <a:defRPr/>
            </a:pPr>
            <a:r>
              <a:rPr lang="en-US" sz="1600" b="1" u="sng" dirty="0">
                <a:solidFill>
                  <a:schemeClr val="accent2"/>
                </a:solidFill>
                <a:latin typeface="+mn-lt"/>
                <a:hlinkClick r:id="rId8" action="ppaction://hlinksldjump"/>
              </a:rPr>
              <a:t>Easily Compile Data</a:t>
            </a:r>
            <a:endParaRPr lang="en-US" sz="1600" b="1" u="sng" dirty="0">
              <a:solidFill>
                <a:schemeClr val="accent2"/>
              </a:solidFill>
              <a:latin typeface="+mn-lt"/>
            </a:endParaRPr>
          </a:p>
        </p:txBody>
      </p:sp>
      <p:sp>
        <p:nvSpPr>
          <p:cNvPr id="39951" name="TextBox 26">
            <a:hlinkClick r:id="rId9" action="ppaction://hlinksldjump"/>
          </p:cNvPr>
          <p:cNvSpPr txBox="1">
            <a:spLocks noChangeArrowheads="1"/>
          </p:cNvSpPr>
          <p:nvPr/>
        </p:nvSpPr>
        <p:spPr bwMode="auto">
          <a:xfrm>
            <a:off x="4876800" y="14097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10" action="ppaction://hlinksldjump"/>
              </a:rPr>
              <a:t>Monitor &amp; Improve Operations</a:t>
            </a:r>
            <a:endParaRPr lang="en-US" sz="1600" b="1" u="sng">
              <a:solidFill>
                <a:schemeClr val="accent2"/>
              </a:solidFill>
              <a:latin typeface="Arial" charset="0"/>
            </a:endParaRPr>
          </a:p>
        </p:txBody>
      </p:sp>
      <p:sp>
        <p:nvSpPr>
          <p:cNvPr id="39952" name="Title 35"/>
          <p:cNvSpPr>
            <a:spLocks noGrp="1"/>
          </p:cNvSpPr>
          <p:nvPr>
            <p:ph type="title" idx="4294967295"/>
          </p:nvPr>
        </p:nvSpPr>
        <p:spPr/>
        <p:txBody>
          <a:bodyPr/>
          <a:lstStyle/>
          <a:p>
            <a:r>
              <a:rPr lang="en-US" smtClean="0"/>
              <a:t>Areas of Discovery and Exploration</a:t>
            </a:r>
            <a:br>
              <a:rPr lang="en-US" smtClean="0"/>
            </a:br>
            <a:r>
              <a:rPr lang="en-US" smtClean="0"/>
              <a:t>(</a:t>
            </a:r>
            <a:r>
              <a:rPr lang="en-US" sz="2000" smtClean="0"/>
              <a:t>Click on hyperlink to navigate to the “Area of Discovery”)</a:t>
            </a:r>
            <a:r>
              <a:rPr lang="en-US" smtClean="0"/>
              <a:t> </a:t>
            </a:r>
          </a:p>
        </p:txBody>
      </p:sp>
      <p:pic>
        <p:nvPicPr>
          <p:cNvPr id="39953" name="Picture 19"/>
          <p:cNvPicPr>
            <a:picLocks noChangeAspect="1" noChangeArrowheads="1"/>
          </p:cNvPicPr>
          <p:nvPr/>
        </p:nvPicPr>
        <p:blipFill>
          <a:blip r:embed="rId11"/>
          <a:srcRect/>
          <a:stretch>
            <a:fillRect/>
          </a:stretch>
        </p:blipFill>
        <p:spPr bwMode="auto">
          <a:xfrm>
            <a:off x="381000" y="1447800"/>
            <a:ext cx="2514600" cy="1897063"/>
          </a:xfrm>
          <a:prstGeom prst="rect">
            <a:avLst/>
          </a:prstGeom>
          <a:noFill/>
          <a:ln w="9525">
            <a:noFill/>
            <a:miter lim="800000"/>
            <a:headEnd/>
            <a:tailEnd/>
          </a:ln>
        </p:spPr>
      </p:pic>
      <p:sp>
        <p:nvSpPr>
          <p:cNvPr id="39954" name="AutoShape 21"/>
          <p:cNvSpPr>
            <a:spLocks/>
          </p:cNvSpPr>
          <p:nvPr/>
        </p:nvSpPr>
        <p:spPr bwMode="auto">
          <a:xfrm>
            <a:off x="3733800" y="1219200"/>
            <a:ext cx="609600" cy="4648200"/>
          </a:xfrm>
          <a:prstGeom prst="rightBrace">
            <a:avLst>
              <a:gd name="adj1" fmla="val 63542"/>
              <a:gd name="adj2" fmla="val 50000"/>
            </a:avLst>
          </a:prstGeom>
          <a:no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pic>
        <p:nvPicPr>
          <p:cNvPr id="39955" name="Picture 22"/>
          <p:cNvPicPr>
            <a:picLocks noChangeAspect="1" noChangeArrowheads="1"/>
          </p:cNvPicPr>
          <p:nvPr/>
        </p:nvPicPr>
        <p:blipFill>
          <a:blip r:embed="rId12"/>
          <a:srcRect/>
          <a:stretch>
            <a:fillRect/>
          </a:stretch>
        </p:blipFill>
        <p:spPr bwMode="auto">
          <a:xfrm>
            <a:off x="1143000" y="2895600"/>
            <a:ext cx="2533650" cy="1903413"/>
          </a:xfrm>
          <a:prstGeom prst="rect">
            <a:avLst/>
          </a:prstGeom>
          <a:noFill/>
          <a:ln w="9525">
            <a:noFill/>
            <a:miter lim="800000"/>
            <a:headEnd/>
            <a:tailEnd/>
          </a:ln>
        </p:spPr>
      </p:pic>
      <p:sp>
        <p:nvSpPr>
          <p:cNvPr id="19" name="Rounded Rectangle 18"/>
          <p:cNvSpPr/>
          <p:nvPr/>
        </p:nvSpPr>
        <p:spPr>
          <a:xfrm>
            <a:off x="4343400" y="2057400"/>
            <a:ext cx="4267200" cy="8382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14400" y="0"/>
            <a:ext cx="7620000" cy="914400"/>
          </a:xfrm>
          <a:prstGeom prst="rect">
            <a:avLst/>
          </a:prstGeom>
          <a:noFill/>
          <a:ln w="9525">
            <a:noFill/>
            <a:miter lim="800000"/>
            <a:headEnd/>
            <a:tailEnd/>
          </a:ln>
        </p:spPr>
        <p:txBody>
          <a:bodyPr anchor="ctr"/>
          <a:lstStyle/>
          <a:p>
            <a:pPr eaLnBrk="0" hangingPunct="0">
              <a:defRPr/>
            </a:pPr>
            <a:r>
              <a:rPr lang="en-US" sz="40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Troubleshoot Issues</a:t>
            </a:r>
          </a:p>
        </p:txBody>
      </p:sp>
      <p:sp>
        <p:nvSpPr>
          <p:cNvPr id="40962" name="Rectangle 3"/>
          <p:cNvSpPr txBox="1">
            <a:spLocks noChangeArrowheads="1"/>
          </p:cNvSpPr>
          <p:nvPr/>
        </p:nvSpPr>
        <p:spPr bwMode="auto">
          <a:xfrm>
            <a:off x="1143000" y="1524000"/>
            <a:ext cx="7620000" cy="3276600"/>
          </a:xfrm>
          <a:prstGeom prst="rect">
            <a:avLst/>
          </a:prstGeom>
          <a:noFill/>
          <a:ln w="9525">
            <a:noFill/>
            <a:miter lim="800000"/>
            <a:headEnd/>
            <a:tailEnd/>
          </a:ln>
        </p:spPr>
        <p:txBody>
          <a:bodyPr/>
          <a:lstStyle/>
          <a:p>
            <a:pPr marL="225425" indent="-225425" eaLnBrk="0" hangingPunct="0">
              <a:lnSpc>
                <a:spcPct val="90000"/>
              </a:lnSpc>
              <a:spcBef>
                <a:spcPct val="20000"/>
              </a:spcBef>
              <a:buClr>
                <a:srgbClr val="09407B"/>
              </a:buClr>
              <a:buFontTx/>
              <a:buChar char="•"/>
            </a:pPr>
            <a:r>
              <a:rPr lang="en-US" sz="3200">
                <a:latin typeface="Arial" charset="0"/>
                <a:hlinkClick r:id="rId3" action="ppaction://hlinksldjump"/>
              </a:rPr>
              <a:t>Flag problems in the data / Audit Trails</a:t>
            </a:r>
            <a:endParaRPr lang="en-US" sz="3200">
              <a:latin typeface="Arial" charset="0"/>
            </a:endParaRPr>
          </a:p>
          <a:p>
            <a:pPr marL="225425" indent="-225425" eaLnBrk="0" hangingPunct="0">
              <a:lnSpc>
                <a:spcPct val="90000"/>
              </a:lnSpc>
              <a:spcBef>
                <a:spcPct val="20000"/>
              </a:spcBef>
              <a:buClr>
                <a:srgbClr val="09407B"/>
              </a:buClr>
              <a:buFontTx/>
              <a:buChar char="•"/>
            </a:pPr>
            <a:r>
              <a:rPr lang="en-US" sz="3200">
                <a:latin typeface="Arial" charset="0"/>
                <a:hlinkClick r:id="rId4" action="ppaction://hlinksldjump"/>
              </a:rPr>
              <a:t>Verify equations</a:t>
            </a:r>
            <a:endParaRPr lang="en-US" sz="3200">
              <a:latin typeface="Arial" charset="0"/>
            </a:endParaRPr>
          </a:p>
          <a:p>
            <a:pPr marL="225425" indent="-225425" eaLnBrk="0" hangingPunct="0">
              <a:lnSpc>
                <a:spcPct val="90000"/>
              </a:lnSpc>
              <a:spcBef>
                <a:spcPct val="20000"/>
              </a:spcBef>
              <a:buClr>
                <a:srgbClr val="09407B"/>
              </a:buClr>
              <a:buFontTx/>
              <a:buChar char="•"/>
            </a:pPr>
            <a:r>
              <a:rPr lang="en-US" sz="3200">
                <a:latin typeface="Arial" charset="0"/>
                <a:hlinkClick r:id="rId5" action="ppaction://hlinksldjump"/>
              </a:rPr>
              <a:t>Highlight exceptions with graphs</a:t>
            </a:r>
            <a:endParaRPr lang="en-US" sz="3200">
              <a:latin typeface="Arial" charset="0"/>
            </a:endParaRPr>
          </a:p>
          <a:p>
            <a:pPr marL="225425" indent="-225425" eaLnBrk="0" hangingPunct="0">
              <a:lnSpc>
                <a:spcPct val="90000"/>
              </a:lnSpc>
              <a:spcBef>
                <a:spcPct val="20000"/>
              </a:spcBef>
              <a:buClr>
                <a:srgbClr val="09407B"/>
              </a:buClr>
            </a:pPr>
            <a:endParaRPr lang="en-US" sz="3200" i="1">
              <a:latin typeface="Arial" charset="0"/>
            </a:endParaRPr>
          </a:p>
          <a:p>
            <a:pPr marL="225425" indent="-225425" eaLnBrk="0" hangingPunct="0">
              <a:lnSpc>
                <a:spcPct val="90000"/>
              </a:lnSpc>
              <a:spcBef>
                <a:spcPct val="20000"/>
              </a:spcBef>
              <a:buClr>
                <a:srgbClr val="09407B"/>
              </a:buClr>
            </a:pPr>
            <a:endParaRPr lang="en-US" sz="2000" i="1">
              <a:latin typeface="Arial" charset="0"/>
            </a:endParaRPr>
          </a:p>
        </p:txBody>
      </p:sp>
      <p:pic>
        <p:nvPicPr>
          <p:cNvPr id="40963" name="Picture 2"/>
          <p:cNvPicPr>
            <a:picLocks noChangeAspect="1" noChangeArrowheads="1"/>
          </p:cNvPicPr>
          <p:nvPr/>
        </p:nvPicPr>
        <p:blipFill>
          <a:blip r:embed="rId6"/>
          <a:srcRect/>
          <a:stretch>
            <a:fillRect/>
          </a:stretch>
        </p:blipFill>
        <p:spPr bwMode="auto">
          <a:xfrm>
            <a:off x="8191500" y="6191250"/>
            <a:ext cx="952500" cy="6667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Dashboard"/>
          <p:cNvPicPr>
            <a:picLocks noChangeAspect="1" noChangeArrowheads="1"/>
          </p:cNvPicPr>
          <p:nvPr/>
        </p:nvPicPr>
        <p:blipFill>
          <a:blip r:embed="rId2"/>
          <a:srcRect/>
          <a:stretch>
            <a:fillRect/>
          </a:stretch>
        </p:blipFill>
        <p:spPr bwMode="auto">
          <a:xfrm>
            <a:off x="1371600" y="685800"/>
            <a:ext cx="7315200" cy="5775325"/>
          </a:xfrm>
          <a:prstGeom prst="rect">
            <a:avLst/>
          </a:prstGeom>
          <a:noFill/>
          <a:ln w="9525">
            <a:noFill/>
            <a:miter lim="800000"/>
            <a:headEnd/>
            <a:tailEnd/>
          </a:ln>
        </p:spPr>
      </p:pic>
      <p:sp>
        <p:nvSpPr>
          <p:cNvPr id="20"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Flag Problems in the Data</a:t>
            </a:r>
          </a:p>
        </p:txBody>
      </p:sp>
      <p:sp>
        <p:nvSpPr>
          <p:cNvPr id="22" name="Rounded Rectangle 21"/>
          <p:cNvSpPr/>
          <p:nvPr/>
        </p:nvSpPr>
        <p:spPr>
          <a:xfrm>
            <a:off x="1524000" y="3581400"/>
            <a:ext cx="18288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54629" name="Picture 5" descr="ScreenHunter_10 Mar"/>
          <p:cNvPicPr>
            <a:picLocks noChangeAspect="1" noChangeArrowheads="1"/>
          </p:cNvPicPr>
          <p:nvPr/>
        </p:nvPicPr>
        <p:blipFill>
          <a:blip r:embed="rId3"/>
          <a:srcRect/>
          <a:stretch>
            <a:fillRect/>
          </a:stretch>
        </p:blipFill>
        <p:spPr bwMode="auto">
          <a:xfrm>
            <a:off x="1447800" y="609600"/>
            <a:ext cx="5791200" cy="6100763"/>
          </a:xfrm>
          <a:prstGeom prst="rect">
            <a:avLst/>
          </a:prstGeom>
          <a:noFill/>
          <a:ln w="9525">
            <a:noFill/>
            <a:miter lim="800000"/>
            <a:headEnd/>
            <a:tailEnd/>
          </a:ln>
        </p:spPr>
      </p:pic>
      <p:sp>
        <p:nvSpPr>
          <p:cNvPr id="65554" name="Text Box 9"/>
          <p:cNvSpPr txBox="1">
            <a:spLocks noChangeArrowheads="1"/>
          </p:cNvSpPr>
          <p:nvPr/>
        </p:nvSpPr>
        <p:spPr bwMode="auto">
          <a:xfrm>
            <a:off x="3657600" y="3810000"/>
            <a:ext cx="2578100" cy="64611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Values above limits are bolded.  Comments (red dot) can be imbedded in the cell</a:t>
            </a:r>
          </a:p>
        </p:txBody>
      </p:sp>
      <p:pic>
        <p:nvPicPr>
          <p:cNvPr id="154640" name="Picture 16"/>
          <p:cNvPicPr>
            <a:picLocks noChangeAspect="1" noChangeArrowheads="1"/>
          </p:cNvPicPr>
          <p:nvPr/>
        </p:nvPicPr>
        <p:blipFill>
          <a:blip r:embed="rId4"/>
          <a:srcRect/>
          <a:stretch>
            <a:fillRect/>
          </a:stretch>
        </p:blipFill>
        <p:spPr bwMode="auto">
          <a:xfrm>
            <a:off x="3810000" y="2286000"/>
            <a:ext cx="1412875" cy="3352800"/>
          </a:xfrm>
          <a:prstGeom prst="rect">
            <a:avLst/>
          </a:prstGeom>
          <a:noFill/>
          <a:ln w="9525" algn="ctr">
            <a:noFill/>
            <a:miter lim="800000"/>
            <a:headEnd/>
            <a:tailEnd/>
          </a:ln>
        </p:spPr>
      </p:pic>
      <p:sp>
        <p:nvSpPr>
          <p:cNvPr id="23" name="Rounded Rectangle 22"/>
          <p:cNvSpPr/>
          <p:nvPr/>
        </p:nvSpPr>
        <p:spPr>
          <a:xfrm>
            <a:off x="3886200" y="3048000"/>
            <a:ext cx="6858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54638" name="Picture 14"/>
          <p:cNvPicPr>
            <a:picLocks noChangeAspect="1" noChangeArrowheads="1"/>
          </p:cNvPicPr>
          <p:nvPr/>
        </p:nvPicPr>
        <p:blipFill>
          <a:blip r:embed="rId5"/>
          <a:srcRect l="19354"/>
          <a:stretch>
            <a:fillRect/>
          </a:stretch>
        </p:blipFill>
        <p:spPr bwMode="auto">
          <a:xfrm>
            <a:off x="1447800" y="3429000"/>
            <a:ext cx="2857500" cy="1535113"/>
          </a:xfrm>
          <a:prstGeom prst="rect">
            <a:avLst/>
          </a:prstGeom>
          <a:noFill/>
          <a:ln w="9525" algn="ctr">
            <a:noFill/>
            <a:miter lim="800000"/>
            <a:headEnd/>
            <a:tailEnd/>
          </a:ln>
        </p:spPr>
      </p:pic>
      <p:sp>
        <p:nvSpPr>
          <p:cNvPr id="24" name="Rounded Rectangle 23"/>
          <p:cNvSpPr/>
          <p:nvPr/>
        </p:nvSpPr>
        <p:spPr>
          <a:xfrm>
            <a:off x="3962400" y="4114800"/>
            <a:ext cx="6858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54642" name="Picture 18"/>
          <p:cNvPicPr>
            <a:picLocks noChangeAspect="1" noChangeArrowheads="1"/>
          </p:cNvPicPr>
          <p:nvPr/>
        </p:nvPicPr>
        <p:blipFill>
          <a:blip r:embed="rId6"/>
          <a:srcRect/>
          <a:stretch>
            <a:fillRect/>
          </a:stretch>
        </p:blipFill>
        <p:spPr bwMode="auto">
          <a:xfrm>
            <a:off x="1752600" y="2362200"/>
            <a:ext cx="6796088" cy="2611438"/>
          </a:xfrm>
          <a:prstGeom prst="rect">
            <a:avLst/>
          </a:prstGeom>
          <a:noFill/>
          <a:ln w="9525" algn="ctr">
            <a:noFill/>
            <a:miter lim="800000"/>
            <a:headEnd/>
            <a:tailEnd/>
          </a:ln>
        </p:spPr>
      </p:pic>
      <p:sp>
        <p:nvSpPr>
          <p:cNvPr id="154643" name="Text Box 19"/>
          <p:cNvSpPr txBox="1">
            <a:spLocks noChangeArrowheads="1"/>
          </p:cNvSpPr>
          <p:nvPr/>
        </p:nvSpPr>
        <p:spPr bwMode="auto">
          <a:xfrm>
            <a:off x="5334000" y="4495800"/>
            <a:ext cx="2762250" cy="13843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sz="1400" dirty="0"/>
              <a:t>The Audit Trail is a “fingerprint” for the data.  You know who entered the data, deleted or changed the data.  This gives you the piece of mind knowing that the data is safe.   </a:t>
            </a:r>
          </a:p>
        </p:txBody>
      </p:sp>
      <p:sp>
        <p:nvSpPr>
          <p:cNvPr id="154639" name="Text Box 15"/>
          <p:cNvSpPr txBox="1">
            <a:spLocks noChangeArrowheads="1"/>
          </p:cNvSpPr>
          <p:nvPr/>
        </p:nvSpPr>
        <p:spPr bwMode="auto">
          <a:xfrm>
            <a:off x="1752600" y="4648200"/>
            <a:ext cx="2382838" cy="64611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The comments help explain that the violation was due to a broken drive belt. </a:t>
            </a:r>
          </a:p>
        </p:txBody>
      </p:sp>
      <p:sp>
        <p:nvSpPr>
          <p:cNvPr id="21" name="Rounded Rectangle 20"/>
          <p:cNvSpPr/>
          <p:nvPr/>
        </p:nvSpPr>
        <p:spPr>
          <a:xfrm>
            <a:off x="838200" y="5334000"/>
            <a:ext cx="3200400" cy="14478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Review Report</a:t>
            </a:r>
          </a:p>
          <a:p>
            <a:pPr marL="228600" indent="-228600">
              <a:buFont typeface="+mj-lt"/>
              <a:buAutoNum type="arabicPeriod"/>
              <a:defRPr/>
            </a:pPr>
            <a:r>
              <a:rPr lang="en-US" dirty="0">
                <a:solidFill>
                  <a:schemeClr val="tx1"/>
                </a:solidFill>
              </a:rPr>
              <a:t>Notice the </a:t>
            </a:r>
            <a:r>
              <a:rPr lang="en-US" b="1" dirty="0">
                <a:solidFill>
                  <a:schemeClr val="tx1"/>
                </a:solidFill>
                <a:effectLst>
                  <a:outerShdw blurRad="38100" dist="38100" dir="2700000" algn="tl">
                    <a:srgbClr val="000000">
                      <a:alpha val="43137"/>
                    </a:srgbClr>
                  </a:outerShdw>
                </a:effectLst>
              </a:rPr>
              <a:t>Bold Text  </a:t>
            </a:r>
            <a:r>
              <a:rPr lang="en-US" dirty="0">
                <a:solidFill>
                  <a:schemeClr val="tx1"/>
                </a:solidFill>
              </a:rPr>
              <a:t>and </a:t>
            </a:r>
            <a:r>
              <a:rPr lang="en-US" b="1" dirty="0">
                <a:solidFill>
                  <a:schemeClr val="tx1"/>
                </a:solidFill>
                <a:effectLst>
                  <a:outerShdw blurRad="38100" dist="38100" dir="2700000" algn="tl">
                    <a:srgbClr val="000000">
                      <a:alpha val="43137"/>
                    </a:srgbClr>
                  </a:outerShdw>
                </a:effectLst>
              </a:rPr>
              <a:t>Red Dots</a:t>
            </a:r>
          </a:p>
          <a:p>
            <a:pPr marL="228600" indent="-228600">
              <a:buFont typeface="+mj-lt"/>
              <a:buAutoNum type="arabicPeriod"/>
              <a:defRPr/>
            </a:pPr>
            <a:r>
              <a:rPr lang="en-US" b="1" dirty="0">
                <a:solidFill>
                  <a:schemeClr val="tx1"/>
                </a:solidFill>
                <a:effectLst>
                  <a:outerShdw blurRad="38100" dist="38100" dir="2700000" algn="tl">
                    <a:srgbClr val="000000">
                      <a:alpha val="43137"/>
                    </a:srgbClr>
                  </a:outerShdw>
                </a:effectLst>
              </a:rPr>
              <a:t>Right-click</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on a result to open the menu</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Result Comment </a:t>
            </a:r>
            <a:r>
              <a:rPr lang="en-US" dirty="0">
                <a:solidFill>
                  <a:schemeClr val="tx1"/>
                </a:solidFill>
              </a:rPr>
              <a:t>to view or add a comment</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Audit Information </a:t>
            </a:r>
            <a:endParaRPr lang="en-US" dirty="0">
              <a:solidFill>
                <a:schemeClr val="tx1"/>
              </a:solidFill>
            </a:endParaRPr>
          </a:p>
          <a:p>
            <a:pPr marL="228600" indent="-228600">
              <a:buFont typeface="+mj-lt"/>
              <a:buAutoNum type="arabicPeriod"/>
              <a:defRPr/>
            </a:pPr>
            <a:endParaRPr lang="en-US" b="1" dirty="0">
              <a:solidFill>
                <a:schemeClr val="tx1"/>
              </a:solidFill>
              <a:effectLst>
                <a:outerShdw blurRad="38100" dist="38100" dir="2700000" algn="tl">
                  <a:srgbClr val="000000">
                    <a:alpha val="43137"/>
                  </a:srgbClr>
                </a:outerShdw>
              </a:effectLst>
            </a:endParaRPr>
          </a:p>
        </p:txBody>
      </p:sp>
      <p:pic>
        <p:nvPicPr>
          <p:cNvPr id="43022" name="Picture 2" descr="http://www.icic.de/images/home_button.png">
            <a:hlinkClick r:id="rId7" action="ppaction://hlinksldjump"/>
          </p:cNvPr>
          <p:cNvPicPr>
            <a:picLocks noChangeAspect="1" noChangeArrowheads="1"/>
          </p:cNvPicPr>
          <p:nvPr/>
        </p:nvPicPr>
        <p:blipFill>
          <a:blip r:embed="rId8"/>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640"/>
                                        </p:tgtEl>
                                        <p:attrNameLst>
                                          <p:attrName>style.visibility</p:attrName>
                                        </p:attrNameLst>
                                      </p:cBhvr>
                                      <p:to>
                                        <p:strVal val="visible"/>
                                      </p:to>
                                    </p:set>
                                  </p:childTnLst>
                                </p:cTn>
                              </p:par>
                              <p:par>
                                <p:cTn id="13" presetID="10" presetClass="exit" presetSubtype="0" fill="hold" grpId="1" nodeType="withEffect">
                                  <p:stCondLst>
                                    <p:cond delay="0"/>
                                  </p:stCondLst>
                                  <p:childTnLst>
                                    <p:animEffect transition="out" filter="fade">
                                      <p:cBhvr>
                                        <p:cTn id="14" dur="500"/>
                                        <p:tgtEl>
                                          <p:spTgt spid="65554"/>
                                        </p:tgtEl>
                                      </p:cBhvr>
                                    </p:animEffect>
                                    <p:set>
                                      <p:cBhvr>
                                        <p:cTn id="15" dur="1" fill="hold">
                                          <p:stCondLst>
                                            <p:cond delay="499"/>
                                          </p:stCondLst>
                                        </p:cTn>
                                        <p:tgtEl>
                                          <p:spTgt spid="6555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463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463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54638"/>
                                        </p:tgtEl>
                                      </p:cBhvr>
                                    </p:animEffect>
                                    <p:set>
                                      <p:cBhvr>
                                        <p:cTn id="28" dur="1" fill="hold">
                                          <p:stCondLst>
                                            <p:cond delay="499"/>
                                          </p:stCondLst>
                                        </p:cTn>
                                        <p:tgtEl>
                                          <p:spTgt spid="15463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54639"/>
                                        </p:tgtEl>
                                      </p:cBhvr>
                                    </p:animEffect>
                                    <p:set>
                                      <p:cBhvr>
                                        <p:cTn id="34" dur="1" fill="hold">
                                          <p:stCondLst>
                                            <p:cond delay="499"/>
                                          </p:stCondLst>
                                        </p:cTn>
                                        <p:tgtEl>
                                          <p:spTgt spid="1546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46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4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4" grpId="0" animBg="1"/>
      <p:bldP spid="65554" grpId="1" animBg="1"/>
      <p:bldP spid="23" grpId="0" animBg="1"/>
      <p:bldP spid="23" grpId="1" animBg="1"/>
      <p:bldP spid="24" grpId="0" animBg="1"/>
      <p:bldP spid="154643" grpId="0" animBg="1"/>
      <p:bldP spid="154639" grpId="0" animBg="1"/>
      <p:bldP spid="15463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ChangeAspect="1" noChangeArrowheads="1"/>
          </p:cNvPicPr>
          <p:nvPr/>
        </p:nvPicPr>
        <p:blipFill>
          <a:blip r:embed="rId2"/>
          <a:srcRect/>
          <a:stretch>
            <a:fillRect/>
          </a:stretch>
        </p:blipFill>
        <p:spPr bwMode="auto">
          <a:xfrm>
            <a:off x="1600200" y="533400"/>
            <a:ext cx="6629400" cy="5813425"/>
          </a:xfrm>
          <a:prstGeom prst="rect">
            <a:avLst/>
          </a:prstGeom>
          <a:noFill/>
          <a:ln w="9525" algn="ctr">
            <a:noFill/>
            <a:miter lim="800000"/>
            <a:headEnd/>
            <a:tailEnd/>
          </a:ln>
        </p:spPr>
      </p:pic>
      <p:pic>
        <p:nvPicPr>
          <p:cNvPr id="155653" name="Picture 5"/>
          <p:cNvPicPr>
            <a:picLocks noChangeAspect="1" noChangeArrowheads="1"/>
          </p:cNvPicPr>
          <p:nvPr/>
        </p:nvPicPr>
        <p:blipFill>
          <a:blip r:embed="rId3"/>
          <a:srcRect/>
          <a:stretch>
            <a:fillRect/>
          </a:stretch>
        </p:blipFill>
        <p:spPr bwMode="auto">
          <a:xfrm>
            <a:off x="2514600" y="2286000"/>
            <a:ext cx="5440363" cy="2871788"/>
          </a:xfrm>
          <a:prstGeom prst="rect">
            <a:avLst/>
          </a:prstGeom>
          <a:noFill/>
          <a:ln w="9525" algn="ctr">
            <a:noFill/>
            <a:miter lim="800000"/>
            <a:headEnd/>
            <a:tailEnd/>
          </a:ln>
        </p:spPr>
      </p:pic>
      <p:sp>
        <p:nvSpPr>
          <p:cNvPr id="155654" name="Text Box 6"/>
          <p:cNvSpPr txBox="1">
            <a:spLocks noChangeArrowheads="1"/>
          </p:cNvSpPr>
          <p:nvPr/>
        </p:nvSpPr>
        <p:spPr bwMode="auto">
          <a:xfrm>
            <a:off x="2971800" y="4038600"/>
            <a:ext cx="4206875" cy="64611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a:t>Equation is in plain English, therefore easy to understand, verify, and, unlike Excel, does not break down if changes are made to the cell</a:t>
            </a:r>
          </a:p>
        </p:txBody>
      </p:sp>
      <p:sp>
        <p:nvSpPr>
          <p:cNvPr id="7"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Verify Equations</a:t>
            </a:r>
          </a:p>
        </p:txBody>
      </p:sp>
      <p:sp>
        <p:nvSpPr>
          <p:cNvPr id="8" name="Rounded Rectangle 7"/>
          <p:cNvSpPr/>
          <p:nvPr/>
        </p:nvSpPr>
        <p:spPr>
          <a:xfrm>
            <a:off x="838200" y="5867400"/>
            <a:ext cx="2743200" cy="8382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On </a:t>
            </a:r>
            <a:r>
              <a:rPr lang="en-US" b="1" dirty="0">
                <a:solidFill>
                  <a:schemeClr val="tx1"/>
                </a:solidFill>
                <a:effectLst>
                  <a:outerShdw blurRad="38100" dist="38100" dir="2700000" algn="tl">
                    <a:srgbClr val="000000">
                      <a:alpha val="43137"/>
                    </a:srgbClr>
                  </a:outerShdw>
                </a:effectLst>
              </a:rPr>
              <a:t>Review Form</a:t>
            </a:r>
          </a:p>
          <a:p>
            <a:pPr marL="228600" indent="-228600">
              <a:buFont typeface="+mj-lt"/>
              <a:buAutoNum type="arabicPeriod"/>
              <a:defRPr/>
            </a:pPr>
            <a:r>
              <a:rPr lang="en-US" dirty="0">
                <a:solidFill>
                  <a:schemeClr val="tx1"/>
                </a:solidFill>
              </a:rPr>
              <a:t>Double-Click </a:t>
            </a:r>
            <a:r>
              <a:rPr lang="en-US" b="1" dirty="0">
                <a:solidFill>
                  <a:schemeClr val="tx1"/>
                </a:solidFill>
                <a:effectLst>
                  <a:outerShdw blurRad="38100" dist="38100" dir="2700000" algn="tl">
                    <a:srgbClr val="000000">
                      <a:alpha val="43137"/>
                    </a:srgbClr>
                  </a:outerShdw>
                </a:effectLst>
              </a:rPr>
              <a:t>Equation Box</a:t>
            </a:r>
          </a:p>
          <a:p>
            <a:pPr marL="228600" indent="-228600">
              <a:buFont typeface="+mj-lt"/>
              <a:buAutoNum type="arabicPeriod"/>
              <a:defRPr/>
            </a:pPr>
            <a:r>
              <a:rPr lang="en-US" dirty="0">
                <a:solidFill>
                  <a:schemeClr val="tx1"/>
                </a:solidFill>
              </a:rPr>
              <a:t>View the </a:t>
            </a:r>
            <a:r>
              <a:rPr lang="en-US" b="1" dirty="0">
                <a:solidFill>
                  <a:schemeClr val="tx1"/>
                </a:solidFill>
                <a:effectLst>
                  <a:outerShdw blurRad="38100" dist="38100" dir="2700000" algn="tl">
                    <a:srgbClr val="000000">
                      <a:alpha val="43137"/>
                    </a:srgbClr>
                  </a:outerShdw>
                </a:effectLst>
              </a:rPr>
              <a:t>explained equation</a:t>
            </a:r>
          </a:p>
          <a:p>
            <a:pPr marL="228600" indent="-228600">
              <a:buFont typeface="+mj-lt"/>
              <a:buAutoNum type="arabicPeriod"/>
              <a:defRPr/>
            </a:pPr>
            <a:endParaRPr lang="en-US" b="1" dirty="0">
              <a:solidFill>
                <a:schemeClr val="tx1"/>
              </a:solidFill>
              <a:effectLst>
                <a:outerShdw blurRad="38100" dist="38100" dir="2700000" algn="tl">
                  <a:srgbClr val="000000">
                    <a:alpha val="43137"/>
                  </a:srgbClr>
                </a:outerShdw>
              </a:effectLst>
            </a:endParaRPr>
          </a:p>
        </p:txBody>
      </p:sp>
      <p:sp>
        <p:nvSpPr>
          <p:cNvPr id="9" name="Rounded Rectangle 8"/>
          <p:cNvSpPr/>
          <p:nvPr/>
        </p:nvSpPr>
        <p:spPr>
          <a:xfrm>
            <a:off x="4648200" y="1295400"/>
            <a:ext cx="29718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44039" name="Picture 2" descr="http://www.icic.de/images/home_button.png">
            <a:hlinkClick r:id="rId4" action="ppaction://hlinksldjump"/>
          </p:cNvPr>
          <p:cNvPicPr>
            <a:picLocks noChangeAspect="1" noChangeArrowheads="1"/>
          </p:cNvPicPr>
          <p:nvPr/>
        </p:nvPicPr>
        <p:blipFill>
          <a:blip r:embed="rId5"/>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6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p:cNvPicPr>
            <a:picLocks noChangeAspect="1" noChangeArrowheads="1"/>
          </p:cNvPicPr>
          <p:nvPr/>
        </p:nvPicPr>
        <p:blipFill>
          <a:blip r:embed="rId2"/>
          <a:srcRect/>
          <a:stretch>
            <a:fillRect/>
          </a:stretch>
        </p:blipFill>
        <p:spPr bwMode="auto">
          <a:xfrm>
            <a:off x="1219200" y="914400"/>
            <a:ext cx="7467600" cy="5737225"/>
          </a:xfrm>
          <a:prstGeom prst="rect">
            <a:avLst/>
          </a:prstGeom>
          <a:noFill/>
          <a:ln w="9525" algn="ctr">
            <a:noFill/>
            <a:miter lim="800000"/>
            <a:headEnd/>
            <a:tailEnd/>
          </a:ln>
        </p:spPr>
      </p:pic>
      <p:pic>
        <p:nvPicPr>
          <p:cNvPr id="156684" name="Picture 12"/>
          <p:cNvPicPr>
            <a:picLocks noChangeAspect="1" noChangeArrowheads="1"/>
          </p:cNvPicPr>
          <p:nvPr/>
        </p:nvPicPr>
        <p:blipFill>
          <a:blip r:embed="rId3"/>
          <a:srcRect/>
          <a:stretch>
            <a:fillRect/>
          </a:stretch>
        </p:blipFill>
        <p:spPr bwMode="auto">
          <a:xfrm>
            <a:off x="2133600" y="1600200"/>
            <a:ext cx="5346700" cy="4037013"/>
          </a:xfrm>
          <a:prstGeom prst="rect">
            <a:avLst/>
          </a:prstGeom>
          <a:noFill/>
          <a:ln w="9525" algn="ctr">
            <a:noFill/>
            <a:miter lim="800000"/>
            <a:headEnd/>
            <a:tailEnd/>
          </a:ln>
        </p:spPr>
      </p:pic>
      <p:sp>
        <p:nvSpPr>
          <p:cNvPr id="40"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Highlight Exceptions with Graphs</a:t>
            </a:r>
          </a:p>
        </p:txBody>
      </p:sp>
      <p:sp>
        <p:nvSpPr>
          <p:cNvPr id="42" name="Rounded Rectangle 41"/>
          <p:cNvSpPr/>
          <p:nvPr/>
        </p:nvSpPr>
        <p:spPr>
          <a:xfrm>
            <a:off x="2743200" y="1219200"/>
            <a:ext cx="6096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43" name="Rounded Rectangle 42"/>
          <p:cNvSpPr/>
          <p:nvPr/>
        </p:nvSpPr>
        <p:spPr>
          <a:xfrm>
            <a:off x="5867400" y="1905000"/>
            <a:ext cx="685800" cy="3048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44" name="Rounded Rectangle 43"/>
          <p:cNvSpPr/>
          <p:nvPr/>
        </p:nvSpPr>
        <p:spPr>
          <a:xfrm>
            <a:off x="2133600" y="3581400"/>
            <a:ext cx="457200" cy="3048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56685" name="Picture 13"/>
          <p:cNvPicPr>
            <a:picLocks noChangeAspect="1" noChangeArrowheads="1"/>
          </p:cNvPicPr>
          <p:nvPr/>
        </p:nvPicPr>
        <p:blipFill>
          <a:blip r:embed="rId4"/>
          <a:srcRect/>
          <a:stretch>
            <a:fillRect/>
          </a:stretch>
        </p:blipFill>
        <p:spPr bwMode="auto">
          <a:xfrm>
            <a:off x="1905000" y="1295400"/>
            <a:ext cx="5680075" cy="4637088"/>
          </a:xfrm>
          <a:prstGeom prst="rect">
            <a:avLst/>
          </a:prstGeom>
          <a:noFill/>
          <a:ln w="9525" algn="ctr">
            <a:solidFill>
              <a:schemeClr val="tx1"/>
            </a:solidFill>
            <a:prstDash val="dash"/>
            <a:miter lim="800000"/>
            <a:headEnd/>
            <a:tailEnd/>
          </a:ln>
        </p:spPr>
      </p:pic>
      <p:grpSp>
        <p:nvGrpSpPr>
          <p:cNvPr id="156686" name="Group 14"/>
          <p:cNvGrpSpPr>
            <a:grpSpLocks/>
          </p:cNvGrpSpPr>
          <p:nvPr/>
        </p:nvGrpSpPr>
        <p:grpSpPr bwMode="auto">
          <a:xfrm>
            <a:off x="2438400" y="2286000"/>
            <a:ext cx="4114800" cy="1600200"/>
            <a:chOff x="912" y="543"/>
            <a:chExt cx="3552" cy="1857"/>
          </a:xfrm>
        </p:grpSpPr>
        <p:sp>
          <p:nvSpPr>
            <p:cNvPr id="45082" name="Oval 15"/>
            <p:cNvSpPr>
              <a:spLocks noChangeArrowheads="1"/>
            </p:cNvSpPr>
            <p:nvPr/>
          </p:nvSpPr>
          <p:spPr bwMode="auto">
            <a:xfrm>
              <a:off x="912" y="1200"/>
              <a:ext cx="1200" cy="960"/>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45083" name="Oval 16"/>
            <p:cNvSpPr>
              <a:spLocks noChangeArrowheads="1"/>
            </p:cNvSpPr>
            <p:nvPr/>
          </p:nvSpPr>
          <p:spPr bwMode="auto">
            <a:xfrm>
              <a:off x="2256" y="1488"/>
              <a:ext cx="864" cy="912"/>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45084" name="Oval 17"/>
            <p:cNvSpPr>
              <a:spLocks noChangeArrowheads="1"/>
            </p:cNvSpPr>
            <p:nvPr/>
          </p:nvSpPr>
          <p:spPr bwMode="auto">
            <a:xfrm>
              <a:off x="3408" y="720"/>
              <a:ext cx="1056" cy="1056"/>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45085" name="Text Box 18"/>
            <p:cNvSpPr txBox="1">
              <a:spLocks noChangeArrowheads="1"/>
            </p:cNvSpPr>
            <p:nvPr/>
          </p:nvSpPr>
          <p:spPr bwMode="auto">
            <a:xfrm>
              <a:off x="978" y="543"/>
              <a:ext cx="1316" cy="964"/>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r>
                <a:rPr lang="en-US"/>
                <a:t>We have correlation.  Does this hold true over a longer period of time?</a:t>
              </a:r>
            </a:p>
          </p:txBody>
        </p:sp>
        <p:sp>
          <p:nvSpPr>
            <p:cNvPr id="45086" name="Line 19"/>
            <p:cNvSpPr>
              <a:spLocks noChangeShapeType="1"/>
            </p:cNvSpPr>
            <p:nvPr/>
          </p:nvSpPr>
          <p:spPr bwMode="auto">
            <a:xfrm flipH="1">
              <a:off x="2112" y="1248"/>
              <a:ext cx="144" cy="144"/>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45087" name="Line 20"/>
            <p:cNvSpPr>
              <a:spLocks noChangeShapeType="1"/>
            </p:cNvSpPr>
            <p:nvPr/>
          </p:nvSpPr>
          <p:spPr bwMode="auto">
            <a:xfrm>
              <a:off x="2256" y="1248"/>
              <a:ext cx="144" cy="24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45088" name="Line 21"/>
            <p:cNvSpPr>
              <a:spLocks noChangeShapeType="1"/>
            </p:cNvSpPr>
            <p:nvPr/>
          </p:nvSpPr>
          <p:spPr bwMode="auto">
            <a:xfrm flipV="1">
              <a:off x="2256" y="1152"/>
              <a:ext cx="1056" cy="96"/>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grpSp>
      <p:pic>
        <p:nvPicPr>
          <p:cNvPr id="156694" name="Picture 22"/>
          <p:cNvPicPr>
            <a:picLocks noChangeAspect="1" noChangeArrowheads="1"/>
          </p:cNvPicPr>
          <p:nvPr/>
        </p:nvPicPr>
        <p:blipFill>
          <a:blip r:embed="rId5"/>
          <a:srcRect/>
          <a:stretch>
            <a:fillRect/>
          </a:stretch>
        </p:blipFill>
        <p:spPr bwMode="auto">
          <a:xfrm>
            <a:off x="5410200" y="1447800"/>
            <a:ext cx="2244725" cy="2133600"/>
          </a:xfrm>
          <a:prstGeom prst="rect">
            <a:avLst/>
          </a:prstGeom>
          <a:noFill/>
          <a:ln w="9525" algn="ctr">
            <a:noFill/>
            <a:miter lim="800000"/>
            <a:headEnd/>
            <a:tailEnd/>
          </a:ln>
        </p:spPr>
      </p:pic>
      <p:pic>
        <p:nvPicPr>
          <p:cNvPr id="156698" name="Picture 26"/>
          <p:cNvPicPr>
            <a:picLocks noChangeAspect="1" noChangeArrowheads="1"/>
          </p:cNvPicPr>
          <p:nvPr/>
        </p:nvPicPr>
        <p:blipFill>
          <a:blip r:embed="rId6"/>
          <a:srcRect/>
          <a:stretch>
            <a:fillRect/>
          </a:stretch>
        </p:blipFill>
        <p:spPr bwMode="auto">
          <a:xfrm>
            <a:off x="1905000" y="1219200"/>
            <a:ext cx="6248400" cy="5006975"/>
          </a:xfrm>
          <a:prstGeom prst="rect">
            <a:avLst/>
          </a:prstGeom>
          <a:noFill/>
          <a:ln w="9525" algn="ctr">
            <a:noFill/>
            <a:miter lim="800000"/>
            <a:headEnd/>
            <a:tailEnd/>
          </a:ln>
        </p:spPr>
      </p:pic>
      <p:grpSp>
        <p:nvGrpSpPr>
          <p:cNvPr id="156699" name="Group 27"/>
          <p:cNvGrpSpPr>
            <a:grpSpLocks/>
          </p:cNvGrpSpPr>
          <p:nvPr/>
        </p:nvGrpSpPr>
        <p:grpSpPr bwMode="auto">
          <a:xfrm>
            <a:off x="2286000" y="2057400"/>
            <a:ext cx="5010150" cy="1624013"/>
            <a:chOff x="1056" y="642"/>
            <a:chExt cx="3328" cy="1662"/>
          </a:xfrm>
        </p:grpSpPr>
        <p:sp>
          <p:nvSpPr>
            <p:cNvPr id="45071" name="Oval 28"/>
            <p:cNvSpPr>
              <a:spLocks noChangeArrowheads="1"/>
            </p:cNvSpPr>
            <p:nvPr/>
          </p:nvSpPr>
          <p:spPr bwMode="auto">
            <a:xfrm>
              <a:off x="2018" y="1968"/>
              <a:ext cx="240" cy="336"/>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45072" name="Oval 29"/>
            <p:cNvSpPr>
              <a:spLocks noChangeArrowheads="1"/>
            </p:cNvSpPr>
            <p:nvPr/>
          </p:nvSpPr>
          <p:spPr bwMode="auto">
            <a:xfrm>
              <a:off x="3024" y="1680"/>
              <a:ext cx="240" cy="336"/>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45073" name="Oval 30"/>
            <p:cNvSpPr>
              <a:spLocks noChangeArrowheads="1"/>
            </p:cNvSpPr>
            <p:nvPr/>
          </p:nvSpPr>
          <p:spPr bwMode="auto">
            <a:xfrm>
              <a:off x="4144" y="1734"/>
              <a:ext cx="240" cy="336"/>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45074" name="Oval 31"/>
            <p:cNvSpPr>
              <a:spLocks noChangeArrowheads="1"/>
            </p:cNvSpPr>
            <p:nvPr/>
          </p:nvSpPr>
          <p:spPr bwMode="auto">
            <a:xfrm>
              <a:off x="2256" y="1200"/>
              <a:ext cx="576" cy="864"/>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45075" name="Oval 32"/>
            <p:cNvSpPr>
              <a:spLocks noChangeArrowheads="1"/>
            </p:cNvSpPr>
            <p:nvPr/>
          </p:nvSpPr>
          <p:spPr bwMode="auto">
            <a:xfrm>
              <a:off x="3233" y="642"/>
              <a:ext cx="576" cy="864"/>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45076" name="Text Box 33"/>
            <p:cNvSpPr txBox="1">
              <a:spLocks noChangeArrowheads="1"/>
            </p:cNvSpPr>
            <p:nvPr/>
          </p:nvSpPr>
          <p:spPr bwMode="auto">
            <a:xfrm>
              <a:off x="1056" y="1008"/>
              <a:ext cx="1469" cy="173"/>
            </a:xfrm>
            <a:prstGeom prst="rect">
              <a:avLst/>
            </a:prstGeom>
            <a:noFill/>
            <a:ln w="9525" algn="ctr">
              <a:noFill/>
              <a:miter lim="800000"/>
              <a:headEnd/>
              <a:tailEnd/>
            </a:ln>
            <a:effectLst>
              <a:prstShdw prst="shdw13" dist="53882" dir="13500000">
                <a:schemeClr val="bg2">
                  <a:alpha val="50000"/>
                </a:schemeClr>
              </a:prstShdw>
            </a:effectLst>
          </p:spPr>
          <p:txBody>
            <a:bodyPr wrap="none">
              <a:spAutoFit/>
            </a:bodyPr>
            <a:lstStyle/>
            <a:p>
              <a:r>
                <a:rPr lang="en-US"/>
                <a:t>True enough, the correlation holds </a:t>
              </a:r>
            </a:p>
          </p:txBody>
        </p:sp>
        <p:sp>
          <p:nvSpPr>
            <p:cNvPr id="45077" name="Line 34"/>
            <p:cNvSpPr>
              <a:spLocks noChangeShapeType="1"/>
            </p:cNvSpPr>
            <p:nvPr/>
          </p:nvSpPr>
          <p:spPr bwMode="auto">
            <a:xfrm>
              <a:off x="1872" y="1248"/>
              <a:ext cx="336" cy="288"/>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45078" name="Line 35"/>
            <p:cNvSpPr>
              <a:spLocks noChangeShapeType="1"/>
            </p:cNvSpPr>
            <p:nvPr/>
          </p:nvSpPr>
          <p:spPr bwMode="auto">
            <a:xfrm>
              <a:off x="1872" y="1248"/>
              <a:ext cx="96" cy="1056"/>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45079" name="Line 36"/>
            <p:cNvSpPr>
              <a:spLocks noChangeShapeType="1"/>
            </p:cNvSpPr>
            <p:nvPr/>
          </p:nvSpPr>
          <p:spPr bwMode="auto">
            <a:xfrm flipV="1">
              <a:off x="2688" y="912"/>
              <a:ext cx="864" cy="192"/>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45080" name="Line 37"/>
            <p:cNvSpPr>
              <a:spLocks noChangeShapeType="1"/>
            </p:cNvSpPr>
            <p:nvPr/>
          </p:nvSpPr>
          <p:spPr bwMode="auto">
            <a:xfrm>
              <a:off x="2688" y="1104"/>
              <a:ext cx="480" cy="48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45081" name="Line 38"/>
            <p:cNvSpPr>
              <a:spLocks noChangeShapeType="1"/>
            </p:cNvSpPr>
            <p:nvPr/>
          </p:nvSpPr>
          <p:spPr bwMode="auto">
            <a:xfrm>
              <a:off x="2688" y="1104"/>
              <a:ext cx="1536" cy="72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grpSp>
      <p:sp>
        <p:nvSpPr>
          <p:cNvPr id="41" name="Rounded Rectangle 40"/>
          <p:cNvSpPr/>
          <p:nvPr/>
        </p:nvSpPr>
        <p:spPr>
          <a:xfrm>
            <a:off x="838200" y="5562600"/>
            <a:ext cx="2743200" cy="11430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Graph Pac</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Time Series</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Add </a:t>
            </a:r>
            <a:r>
              <a:rPr lang="en-US" dirty="0">
                <a:solidFill>
                  <a:schemeClr val="tx1"/>
                </a:solidFill>
              </a:rPr>
              <a:t>to add variables</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View</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to view graph</a:t>
            </a:r>
          </a:p>
          <a:p>
            <a:pPr marL="228600" indent="-228600">
              <a:buFont typeface="+mj-lt"/>
              <a:buAutoNum type="arabicPeriod"/>
              <a:defRPr/>
            </a:pPr>
            <a:r>
              <a:rPr lang="en-US" dirty="0">
                <a:solidFill>
                  <a:schemeClr val="tx1"/>
                </a:solidFill>
              </a:rPr>
              <a:t>Change to </a:t>
            </a:r>
            <a:r>
              <a:rPr lang="en-US" b="1" dirty="0">
                <a:solidFill>
                  <a:schemeClr val="tx1"/>
                </a:solidFill>
                <a:effectLst>
                  <a:outerShdw blurRad="38100" dist="38100" dir="2700000" algn="tl">
                    <a:srgbClr val="000000">
                      <a:alpha val="43137"/>
                    </a:srgbClr>
                  </a:outerShdw>
                </a:effectLst>
              </a:rPr>
              <a:t>90 Day View</a:t>
            </a:r>
          </a:p>
          <a:p>
            <a:pPr marL="228600" indent="-228600">
              <a:buFont typeface="+mj-lt"/>
              <a:buAutoNum type="arabicPeriod"/>
              <a:defRPr/>
            </a:pPr>
            <a:endParaRPr lang="en-US" b="1" dirty="0">
              <a:solidFill>
                <a:schemeClr val="tx1"/>
              </a:solidFill>
              <a:effectLst>
                <a:outerShdw blurRad="38100" dist="38100" dir="2700000" algn="tl">
                  <a:srgbClr val="000000">
                    <a:alpha val="43137"/>
                  </a:srgbClr>
                </a:outerShdw>
              </a:effectLst>
            </a:endParaRPr>
          </a:p>
        </p:txBody>
      </p:sp>
      <p:sp>
        <p:nvSpPr>
          <p:cNvPr id="156711" name="Text Box 39"/>
          <p:cNvSpPr txBox="1">
            <a:spLocks noChangeArrowheads="1"/>
          </p:cNvSpPr>
          <p:nvPr/>
        </p:nvSpPr>
        <p:spPr bwMode="auto">
          <a:xfrm>
            <a:off x="2895600" y="4648200"/>
            <a:ext cx="4335463" cy="64611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a:t>Note how easy (and quick) it was to conduct this Infiltration Study.  Contrast this with any other commercially available software!</a:t>
            </a:r>
          </a:p>
        </p:txBody>
      </p:sp>
      <p:pic>
        <p:nvPicPr>
          <p:cNvPr id="45070" name="Picture 2" descr="http://www.icic.de/images/home_button.png">
            <a:hlinkClick r:id="rId7" action="ppaction://hlinksldjump"/>
          </p:cNvPr>
          <p:cNvPicPr>
            <a:picLocks noChangeAspect="1" noChangeArrowheads="1"/>
          </p:cNvPicPr>
          <p:nvPr/>
        </p:nvPicPr>
        <p:blipFill>
          <a:blip r:embed="rId8"/>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6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668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66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66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66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6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567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495800" y="3962400"/>
            <a:ext cx="3048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800600" y="39624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4495800" y="3048000"/>
            <a:ext cx="304800" cy="6858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800600" y="3048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95800" y="4953000"/>
            <a:ext cx="304800" cy="685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4800600" y="4953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4495800" y="213360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4800600" y="21336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4495800" y="121920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4800600" y="12192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91" name="TextBox 25">
            <a:hlinkClick r:id="rId2" action="ppaction://hlinksldjump"/>
          </p:cNvPr>
          <p:cNvSpPr txBox="1">
            <a:spLocks noChangeArrowheads="1"/>
          </p:cNvSpPr>
          <p:nvPr/>
        </p:nvSpPr>
        <p:spPr bwMode="auto">
          <a:xfrm>
            <a:off x="4876800" y="22860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3" action="ppaction://hlinksldjump"/>
              </a:rPr>
              <a:t>Troubleshoot Issues</a:t>
            </a:r>
            <a:endParaRPr lang="en-US" sz="1600" b="1" u="sng">
              <a:solidFill>
                <a:schemeClr val="accent2"/>
              </a:solidFill>
              <a:latin typeface="Arial" charset="0"/>
            </a:endParaRPr>
          </a:p>
        </p:txBody>
      </p:sp>
      <p:sp>
        <p:nvSpPr>
          <p:cNvPr id="46092" name="TextBox 27">
            <a:hlinkClick r:id="rId4" action="ppaction://hlinksldjump"/>
          </p:cNvPr>
          <p:cNvSpPr txBox="1">
            <a:spLocks noChangeArrowheads="1"/>
          </p:cNvSpPr>
          <p:nvPr/>
        </p:nvSpPr>
        <p:spPr bwMode="auto">
          <a:xfrm>
            <a:off x="4876800" y="3124200"/>
            <a:ext cx="2362200" cy="581025"/>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5" action="ppaction://hlinksldjump"/>
              </a:rPr>
              <a:t>Prepare Regulatory &amp; Internal Reports</a:t>
            </a:r>
            <a:endParaRPr lang="en-US" sz="1600" b="1" u="sng">
              <a:solidFill>
                <a:schemeClr val="accent2"/>
              </a:solidFill>
              <a:latin typeface="Arial" charset="0"/>
            </a:endParaRPr>
          </a:p>
        </p:txBody>
      </p:sp>
      <p:sp>
        <p:nvSpPr>
          <p:cNvPr id="46093" name="TextBox 24"/>
          <p:cNvSpPr txBox="1">
            <a:spLocks noChangeArrowheads="1"/>
          </p:cNvSpPr>
          <p:nvPr/>
        </p:nvSpPr>
        <p:spPr bwMode="auto">
          <a:xfrm>
            <a:off x="4876800" y="5105400"/>
            <a:ext cx="33528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Manage Complex Calculations</a:t>
            </a:r>
            <a:endParaRPr lang="en-US" sz="1600" b="1" u="sng">
              <a:solidFill>
                <a:schemeClr val="accent2"/>
              </a:solidFill>
              <a:latin typeface="Arial" charset="0"/>
            </a:endParaRPr>
          </a:p>
        </p:txBody>
      </p:sp>
      <p:sp>
        <p:nvSpPr>
          <p:cNvPr id="24" name="TextBox 23">
            <a:hlinkClick r:id="rId7" action="ppaction://hlinksldjump"/>
          </p:cNvPr>
          <p:cNvSpPr txBox="1"/>
          <p:nvPr/>
        </p:nvSpPr>
        <p:spPr bwMode="auto">
          <a:xfrm>
            <a:off x="4876800" y="4114800"/>
            <a:ext cx="3429000" cy="338138"/>
          </a:xfrm>
          <a:prstGeom prst="rect">
            <a:avLst/>
          </a:prstGeom>
          <a:noFill/>
        </p:spPr>
        <p:txBody>
          <a:bodyPr>
            <a:spAutoFit/>
          </a:bodyPr>
          <a:lstStyle/>
          <a:p>
            <a:pPr>
              <a:defRPr/>
            </a:pPr>
            <a:r>
              <a:rPr lang="en-US" sz="1600" b="1" u="sng" dirty="0">
                <a:solidFill>
                  <a:schemeClr val="accent2"/>
                </a:solidFill>
                <a:latin typeface="+mn-lt"/>
                <a:hlinkClick r:id="rId8" action="ppaction://hlinksldjump"/>
              </a:rPr>
              <a:t>Easily Compile Data</a:t>
            </a:r>
            <a:endParaRPr lang="en-US" sz="1600" b="1" u="sng" dirty="0">
              <a:solidFill>
                <a:schemeClr val="accent2"/>
              </a:solidFill>
              <a:latin typeface="+mn-lt"/>
            </a:endParaRPr>
          </a:p>
        </p:txBody>
      </p:sp>
      <p:sp>
        <p:nvSpPr>
          <p:cNvPr id="46095" name="TextBox 26">
            <a:hlinkClick r:id="rId9" action="ppaction://hlinksldjump"/>
          </p:cNvPr>
          <p:cNvSpPr txBox="1">
            <a:spLocks noChangeArrowheads="1"/>
          </p:cNvSpPr>
          <p:nvPr/>
        </p:nvSpPr>
        <p:spPr bwMode="auto">
          <a:xfrm>
            <a:off x="4876800" y="14097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10" action="ppaction://hlinksldjump"/>
              </a:rPr>
              <a:t>Monitor &amp; Improve Operations</a:t>
            </a:r>
            <a:endParaRPr lang="en-US" sz="1600" b="1" u="sng">
              <a:solidFill>
                <a:schemeClr val="accent2"/>
              </a:solidFill>
              <a:latin typeface="Arial" charset="0"/>
            </a:endParaRPr>
          </a:p>
        </p:txBody>
      </p:sp>
      <p:sp>
        <p:nvSpPr>
          <p:cNvPr id="46096" name="Title 35"/>
          <p:cNvSpPr>
            <a:spLocks noGrp="1"/>
          </p:cNvSpPr>
          <p:nvPr>
            <p:ph type="title" idx="4294967295"/>
          </p:nvPr>
        </p:nvSpPr>
        <p:spPr/>
        <p:txBody>
          <a:bodyPr/>
          <a:lstStyle/>
          <a:p>
            <a:r>
              <a:rPr lang="en-US" smtClean="0"/>
              <a:t>Areas of Discovery and Exploration</a:t>
            </a:r>
            <a:br>
              <a:rPr lang="en-US" smtClean="0"/>
            </a:br>
            <a:r>
              <a:rPr lang="en-US" smtClean="0"/>
              <a:t>(</a:t>
            </a:r>
            <a:r>
              <a:rPr lang="en-US" sz="2000" smtClean="0"/>
              <a:t>Click on hyperlink to navigate to the “Area of Discovery”)</a:t>
            </a:r>
            <a:r>
              <a:rPr lang="en-US" smtClean="0"/>
              <a:t> </a:t>
            </a:r>
          </a:p>
        </p:txBody>
      </p:sp>
      <p:pic>
        <p:nvPicPr>
          <p:cNvPr id="46097" name="Picture 19"/>
          <p:cNvPicPr>
            <a:picLocks noChangeAspect="1" noChangeArrowheads="1"/>
          </p:cNvPicPr>
          <p:nvPr/>
        </p:nvPicPr>
        <p:blipFill>
          <a:blip r:embed="rId11"/>
          <a:srcRect/>
          <a:stretch>
            <a:fillRect/>
          </a:stretch>
        </p:blipFill>
        <p:spPr bwMode="auto">
          <a:xfrm>
            <a:off x="381000" y="1447800"/>
            <a:ext cx="2514600" cy="1897063"/>
          </a:xfrm>
          <a:prstGeom prst="rect">
            <a:avLst/>
          </a:prstGeom>
          <a:noFill/>
          <a:ln w="9525">
            <a:noFill/>
            <a:miter lim="800000"/>
            <a:headEnd/>
            <a:tailEnd/>
          </a:ln>
        </p:spPr>
      </p:pic>
      <p:sp>
        <p:nvSpPr>
          <p:cNvPr id="46098" name="AutoShape 21"/>
          <p:cNvSpPr>
            <a:spLocks/>
          </p:cNvSpPr>
          <p:nvPr/>
        </p:nvSpPr>
        <p:spPr bwMode="auto">
          <a:xfrm>
            <a:off x="3733800" y="1219200"/>
            <a:ext cx="609600" cy="4648200"/>
          </a:xfrm>
          <a:prstGeom prst="rightBrace">
            <a:avLst>
              <a:gd name="adj1" fmla="val 63542"/>
              <a:gd name="adj2" fmla="val 50000"/>
            </a:avLst>
          </a:prstGeom>
          <a:no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pic>
        <p:nvPicPr>
          <p:cNvPr id="46099" name="Picture 22"/>
          <p:cNvPicPr>
            <a:picLocks noChangeAspect="1" noChangeArrowheads="1"/>
          </p:cNvPicPr>
          <p:nvPr/>
        </p:nvPicPr>
        <p:blipFill>
          <a:blip r:embed="rId12"/>
          <a:srcRect/>
          <a:stretch>
            <a:fillRect/>
          </a:stretch>
        </p:blipFill>
        <p:spPr bwMode="auto">
          <a:xfrm>
            <a:off x="1143000" y="2895600"/>
            <a:ext cx="2533650" cy="1903413"/>
          </a:xfrm>
          <a:prstGeom prst="rect">
            <a:avLst/>
          </a:prstGeom>
          <a:noFill/>
          <a:ln w="9525">
            <a:noFill/>
            <a:miter lim="800000"/>
            <a:headEnd/>
            <a:tailEnd/>
          </a:ln>
        </p:spPr>
      </p:pic>
      <p:sp>
        <p:nvSpPr>
          <p:cNvPr id="19" name="Rounded Rectangle 18"/>
          <p:cNvSpPr/>
          <p:nvPr/>
        </p:nvSpPr>
        <p:spPr>
          <a:xfrm>
            <a:off x="4343400" y="2971800"/>
            <a:ext cx="4267200" cy="8382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t>Table of Contents</a:t>
            </a:r>
          </a:p>
        </p:txBody>
      </p:sp>
      <p:sp>
        <p:nvSpPr>
          <p:cNvPr id="24578" name="Rectangle 3"/>
          <p:cNvSpPr>
            <a:spLocks noGrp="1" noChangeArrowheads="1"/>
          </p:cNvSpPr>
          <p:nvPr>
            <p:ph type="body" idx="1"/>
          </p:nvPr>
        </p:nvSpPr>
        <p:spPr/>
        <p:txBody>
          <a:bodyPr/>
          <a:lstStyle/>
          <a:p>
            <a:r>
              <a:rPr lang="en-US" sz="2800" smtClean="0">
                <a:hlinkClick r:id="rId2" action="ppaction://hlinksldjump"/>
              </a:rPr>
              <a:t>Product overview</a:t>
            </a:r>
            <a:endParaRPr lang="en-US" sz="2800" smtClean="0"/>
          </a:p>
          <a:p>
            <a:r>
              <a:rPr lang="en-US" sz="2800" smtClean="0">
                <a:hlinkClick r:id="rId3" action="ppaction://hlinksldjump"/>
              </a:rPr>
              <a:t>Product demo</a:t>
            </a:r>
            <a:endParaRPr lang="en-US" sz="2800" smtClean="0"/>
          </a:p>
          <a:p>
            <a:r>
              <a:rPr lang="en-US" sz="2800" smtClean="0">
                <a:hlinkClick r:id="rId4" action="ppaction://hlinksldjump"/>
              </a:rPr>
              <a:t>Customer testimonials</a:t>
            </a:r>
            <a:endParaRPr lang="en-US" sz="2800" smtClean="0"/>
          </a:p>
          <a:p>
            <a:r>
              <a:rPr lang="en-US" sz="2800" smtClean="0">
                <a:hlinkClick r:id="rId5" action="ppaction://hlinksldjump"/>
              </a:rPr>
              <a:t>Static slides (product screen shots)</a:t>
            </a:r>
            <a:endParaRPr lang="en-US" sz="2800" smtClean="0"/>
          </a:p>
          <a:p>
            <a:r>
              <a:rPr lang="en-US" sz="2800" smtClean="0">
                <a:hlinkClick r:id="rId6" action="ppaction://hlinksldjump"/>
              </a:rPr>
              <a:t>Case studies</a:t>
            </a:r>
            <a:endParaRPr lang="en-US" sz="2800" smtClean="0"/>
          </a:p>
          <a:p>
            <a:endParaRPr lang="en-US" sz="2800" smtClean="0"/>
          </a:p>
          <a:p>
            <a:endParaRPr lang="en-US" sz="2800" smtClean="0"/>
          </a:p>
        </p:txBody>
      </p:sp>
    </p:spTree>
  </p:cSld>
  <p:clrMapOvr>
    <a:masterClrMapping/>
  </p:clrMapOvr>
  <p:transition spd="med"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14400" y="0"/>
            <a:ext cx="7620000" cy="1219200"/>
          </a:xfrm>
          <a:prstGeom prst="rect">
            <a:avLst/>
          </a:prstGeom>
          <a:noFill/>
          <a:ln w="9525">
            <a:noFill/>
            <a:miter lim="800000"/>
            <a:headEnd/>
            <a:tailEnd/>
          </a:ln>
        </p:spPr>
        <p:txBody>
          <a:bodyPr anchor="ctr"/>
          <a:lstStyle/>
          <a:p>
            <a:pPr eaLnBrk="0" hangingPunct="0">
              <a:defRPr/>
            </a:pPr>
            <a:r>
              <a:rPr lang="en-US" sz="40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Prepare Regulatory &amp; Internal Reports</a:t>
            </a:r>
          </a:p>
        </p:txBody>
      </p:sp>
      <p:sp>
        <p:nvSpPr>
          <p:cNvPr id="47106" name="Rectangle 3"/>
          <p:cNvSpPr txBox="1">
            <a:spLocks noChangeArrowheads="1"/>
          </p:cNvSpPr>
          <p:nvPr/>
        </p:nvSpPr>
        <p:spPr bwMode="auto">
          <a:xfrm>
            <a:off x="1143000" y="1524000"/>
            <a:ext cx="6934200" cy="3276600"/>
          </a:xfrm>
          <a:prstGeom prst="rect">
            <a:avLst/>
          </a:prstGeom>
          <a:noFill/>
          <a:ln w="9525">
            <a:noFill/>
            <a:miter lim="800000"/>
            <a:headEnd/>
            <a:tailEnd/>
          </a:ln>
        </p:spPr>
        <p:txBody>
          <a:bodyPr/>
          <a:lstStyle/>
          <a:p>
            <a:pPr marL="225425" indent="-225425" eaLnBrk="0" hangingPunct="0">
              <a:lnSpc>
                <a:spcPct val="90000"/>
              </a:lnSpc>
              <a:spcBef>
                <a:spcPct val="20000"/>
              </a:spcBef>
              <a:buClr>
                <a:srgbClr val="09407B"/>
              </a:buClr>
              <a:buFontTx/>
              <a:buChar char="•"/>
            </a:pPr>
            <a:r>
              <a:rPr lang="en-US" sz="3200">
                <a:latin typeface="Arial" charset="0"/>
                <a:hlinkClick r:id="rId3" action="ppaction://hlinksldjump"/>
              </a:rPr>
              <a:t>Wastewater compliance reports</a:t>
            </a:r>
            <a:endParaRPr lang="en-US" sz="3200">
              <a:latin typeface="Arial" charset="0"/>
            </a:endParaRPr>
          </a:p>
          <a:p>
            <a:pPr marL="225425" indent="-225425" eaLnBrk="0" hangingPunct="0">
              <a:lnSpc>
                <a:spcPct val="90000"/>
              </a:lnSpc>
              <a:spcBef>
                <a:spcPct val="20000"/>
              </a:spcBef>
              <a:buClr>
                <a:srgbClr val="09407B"/>
              </a:buClr>
              <a:buFontTx/>
              <a:buChar char="•"/>
            </a:pPr>
            <a:r>
              <a:rPr lang="en-US" sz="3200">
                <a:latin typeface="Arial" charset="0"/>
                <a:hlinkClick r:id="rId4" action="ppaction://hlinksldjump"/>
              </a:rPr>
              <a:t>Numerous report templates</a:t>
            </a:r>
            <a:endParaRPr lang="en-US" sz="3200">
              <a:latin typeface="Arial" charset="0"/>
            </a:endParaRPr>
          </a:p>
          <a:p>
            <a:pPr marL="225425" indent="-225425" eaLnBrk="0" hangingPunct="0">
              <a:lnSpc>
                <a:spcPct val="90000"/>
              </a:lnSpc>
              <a:spcBef>
                <a:spcPct val="20000"/>
              </a:spcBef>
              <a:buClr>
                <a:srgbClr val="09407B"/>
              </a:buClr>
              <a:buFontTx/>
              <a:buChar char="•"/>
            </a:pPr>
            <a:r>
              <a:rPr lang="en-US" sz="3200">
                <a:latin typeface="Arial" charset="0"/>
                <a:hlinkClick r:id="rId5" action="ppaction://hlinksldjump"/>
              </a:rPr>
              <a:t>Create reports with wizard</a:t>
            </a:r>
            <a:endParaRPr lang="en-US" sz="3200">
              <a:latin typeface="Arial" charset="0"/>
            </a:endParaRPr>
          </a:p>
          <a:p>
            <a:pPr marL="225425" indent="-225425" eaLnBrk="0" hangingPunct="0">
              <a:lnSpc>
                <a:spcPct val="90000"/>
              </a:lnSpc>
              <a:spcBef>
                <a:spcPct val="20000"/>
              </a:spcBef>
              <a:buClr>
                <a:srgbClr val="09407B"/>
              </a:buClr>
              <a:buFontTx/>
              <a:buChar char="•"/>
            </a:pPr>
            <a:r>
              <a:rPr lang="en-US" sz="3200">
                <a:latin typeface="Arial" charset="0"/>
                <a:hlinkClick r:id="rId6" action="ppaction://hlinksldjump"/>
              </a:rPr>
              <a:t>Schedule automatically delivered reports</a:t>
            </a:r>
            <a:endParaRPr lang="en-US" sz="3200">
              <a:latin typeface="Arial" charset="0"/>
            </a:endParaRPr>
          </a:p>
          <a:p>
            <a:pPr marL="225425" indent="-225425" eaLnBrk="0" hangingPunct="0">
              <a:lnSpc>
                <a:spcPct val="90000"/>
              </a:lnSpc>
              <a:spcBef>
                <a:spcPct val="20000"/>
              </a:spcBef>
              <a:buClr>
                <a:srgbClr val="09407B"/>
              </a:buClr>
            </a:pPr>
            <a:endParaRPr lang="en-US" sz="2000" i="1">
              <a:latin typeface="Arial" charset="0"/>
            </a:endParaRPr>
          </a:p>
        </p:txBody>
      </p:sp>
      <p:pic>
        <p:nvPicPr>
          <p:cNvPr id="47107" name="Picture 2"/>
          <p:cNvPicPr>
            <a:picLocks noChangeAspect="1" noChangeArrowheads="1"/>
          </p:cNvPicPr>
          <p:nvPr/>
        </p:nvPicPr>
        <p:blipFill>
          <a:blip r:embed="rId7"/>
          <a:srcRect/>
          <a:stretch>
            <a:fillRect/>
          </a:stretch>
        </p:blipFill>
        <p:spPr bwMode="auto">
          <a:xfrm>
            <a:off x="8191500" y="6191250"/>
            <a:ext cx="952500" cy="6667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descr="Dashboard"/>
          <p:cNvPicPr>
            <a:picLocks noChangeAspect="1" noChangeArrowheads="1"/>
          </p:cNvPicPr>
          <p:nvPr/>
        </p:nvPicPr>
        <p:blipFill>
          <a:blip r:embed="rId2"/>
          <a:srcRect/>
          <a:stretch>
            <a:fillRect/>
          </a:stretch>
        </p:blipFill>
        <p:spPr bwMode="auto">
          <a:xfrm>
            <a:off x="1295400" y="609600"/>
            <a:ext cx="7599363" cy="6000750"/>
          </a:xfrm>
          <a:prstGeom prst="rect">
            <a:avLst/>
          </a:prstGeom>
          <a:noFill/>
          <a:ln w="9525">
            <a:noFill/>
            <a:miter lim="800000"/>
            <a:headEnd/>
            <a:tailEnd/>
          </a:ln>
        </p:spPr>
      </p:pic>
      <p:sp>
        <p:nvSpPr>
          <p:cNvPr id="11"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Wastewater Compliance Reports</a:t>
            </a:r>
          </a:p>
        </p:txBody>
      </p:sp>
      <p:sp>
        <p:nvSpPr>
          <p:cNvPr id="12" name="Rounded Rectangle 11"/>
          <p:cNvSpPr/>
          <p:nvPr/>
        </p:nvSpPr>
        <p:spPr>
          <a:xfrm>
            <a:off x="1447800" y="3124200"/>
            <a:ext cx="1905000" cy="533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17767" name="Picture 7"/>
          <p:cNvPicPr>
            <a:picLocks noChangeAspect="1" noChangeArrowheads="1"/>
          </p:cNvPicPr>
          <p:nvPr/>
        </p:nvPicPr>
        <p:blipFill>
          <a:blip r:embed="rId3"/>
          <a:srcRect/>
          <a:stretch>
            <a:fillRect/>
          </a:stretch>
        </p:blipFill>
        <p:spPr bwMode="auto">
          <a:xfrm>
            <a:off x="884238" y="609600"/>
            <a:ext cx="8107362" cy="5348288"/>
          </a:xfrm>
          <a:prstGeom prst="rect">
            <a:avLst/>
          </a:prstGeom>
          <a:noFill/>
          <a:ln w="9525" algn="ctr">
            <a:noFill/>
            <a:miter lim="800000"/>
            <a:headEnd/>
            <a:tailEnd/>
          </a:ln>
        </p:spPr>
      </p:pic>
      <p:sp>
        <p:nvSpPr>
          <p:cNvPr id="117768" name="Text Box 8"/>
          <p:cNvSpPr txBox="1">
            <a:spLocks noChangeArrowheads="1"/>
          </p:cNvSpPr>
          <p:nvPr/>
        </p:nvSpPr>
        <p:spPr bwMode="auto">
          <a:xfrm>
            <a:off x="3322638" y="1828800"/>
            <a:ext cx="3848100" cy="64611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a:t>With a click of a button, the program gathers all the information for your regulatory report and prints it automatically</a:t>
            </a:r>
          </a:p>
        </p:txBody>
      </p:sp>
      <p:pic>
        <p:nvPicPr>
          <p:cNvPr id="117771" name="Picture 11"/>
          <p:cNvPicPr>
            <a:picLocks noChangeAspect="1" noChangeArrowheads="1"/>
          </p:cNvPicPr>
          <p:nvPr/>
        </p:nvPicPr>
        <p:blipFill>
          <a:blip r:embed="rId4"/>
          <a:srcRect/>
          <a:stretch>
            <a:fillRect/>
          </a:stretch>
        </p:blipFill>
        <p:spPr bwMode="auto">
          <a:xfrm>
            <a:off x="5410200" y="1066800"/>
            <a:ext cx="2360613" cy="2233613"/>
          </a:xfrm>
          <a:prstGeom prst="rect">
            <a:avLst/>
          </a:prstGeom>
          <a:noFill/>
          <a:ln w="9525" algn="ctr">
            <a:noFill/>
            <a:miter lim="800000"/>
            <a:headEnd/>
            <a:tailEnd/>
          </a:ln>
        </p:spPr>
      </p:pic>
      <p:sp>
        <p:nvSpPr>
          <p:cNvPr id="14" name="Rounded Rectangle 13"/>
          <p:cNvSpPr/>
          <p:nvPr/>
        </p:nvSpPr>
        <p:spPr>
          <a:xfrm>
            <a:off x="5334000" y="838200"/>
            <a:ext cx="7620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17772" name="Picture 12"/>
          <p:cNvPicPr>
            <a:picLocks noChangeAspect="1" noChangeArrowheads="1"/>
          </p:cNvPicPr>
          <p:nvPr/>
        </p:nvPicPr>
        <p:blipFill>
          <a:blip r:embed="rId5"/>
          <a:srcRect/>
          <a:stretch>
            <a:fillRect/>
          </a:stretch>
        </p:blipFill>
        <p:spPr bwMode="auto">
          <a:xfrm>
            <a:off x="838200" y="609600"/>
            <a:ext cx="8124825" cy="5464175"/>
          </a:xfrm>
          <a:prstGeom prst="rect">
            <a:avLst/>
          </a:prstGeom>
          <a:noFill/>
          <a:ln w="9525" algn="ctr">
            <a:noFill/>
            <a:miter lim="800000"/>
            <a:headEnd/>
            <a:tailEnd/>
          </a:ln>
        </p:spPr>
      </p:pic>
      <p:sp>
        <p:nvSpPr>
          <p:cNvPr id="117773" name="Text Box 13"/>
          <p:cNvSpPr txBox="1">
            <a:spLocks noChangeArrowheads="1"/>
          </p:cNvSpPr>
          <p:nvPr/>
        </p:nvSpPr>
        <p:spPr bwMode="auto">
          <a:xfrm>
            <a:off x="2286000" y="3657600"/>
            <a:ext cx="4906963" cy="4619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…and, here is the DMR for the previous month, </a:t>
            </a:r>
            <a:r>
              <a:rPr lang="en-US" b="1" dirty="0">
                <a:effectLst>
                  <a:outerShdw blurRad="38100" dist="38100" dir="2700000" algn="tl">
                    <a:srgbClr val="000000">
                      <a:alpha val="43137"/>
                    </a:srgbClr>
                  </a:outerShdw>
                </a:effectLst>
              </a:rPr>
              <a:t>December 2008</a:t>
            </a:r>
            <a:r>
              <a:rPr lang="en-US" dirty="0"/>
              <a:t>, accessed with just a few clicks!.</a:t>
            </a:r>
          </a:p>
        </p:txBody>
      </p:sp>
      <p:sp>
        <p:nvSpPr>
          <p:cNvPr id="13" name="Rounded Rectangle 12"/>
          <p:cNvSpPr/>
          <p:nvPr/>
        </p:nvSpPr>
        <p:spPr>
          <a:xfrm>
            <a:off x="838200" y="5791200"/>
            <a:ext cx="3581400" cy="9906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on </a:t>
            </a:r>
            <a:r>
              <a:rPr lang="en-US" b="1" dirty="0">
                <a:solidFill>
                  <a:schemeClr val="tx1"/>
                </a:solidFill>
                <a:effectLst>
                  <a:outerShdw blurRad="38100" dist="38100" dir="2700000" algn="tl">
                    <a:srgbClr val="000000">
                      <a:alpha val="43137"/>
                    </a:srgbClr>
                  </a:outerShdw>
                </a:effectLst>
              </a:rPr>
              <a:t>NPDES Report </a:t>
            </a:r>
          </a:p>
          <a:p>
            <a:pPr marL="228600" indent="-228600">
              <a:buFont typeface="+mj-lt"/>
              <a:buAutoNum type="arabicPeriod"/>
              <a:defRPr/>
            </a:pPr>
            <a:r>
              <a:rPr lang="en-US" dirty="0">
                <a:solidFill>
                  <a:schemeClr val="tx1"/>
                </a:solidFill>
              </a:rPr>
              <a:t>View the </a:t>
            </a:r>
            <a:r>
              <a:rPr lang="en-US" b="1" dirty="0">
                <a:solidFill>
                  <a:schemeClr val="tx1"/>
                </a:solidFill>
                <a:effectLst>
                  <a:outerShdw blurRad="38100" dist="38100" dir="2700000" algn="tl">
                    <a:srgbClr val="000000">
                      <a:alpha val="43137"/>
                    </a:srgbClr>
                  </a:outerShdw>
                </a:effectLst>
              </a:rPr>
              <a:t>Last Full Month’s Report</a:t>
            </a:r>
          </a:p>
          <a:p>
            <a:pPr marL="228600" indent="-228600">
              <a:buFont typeface="+mj-lt"/>
              <a:buAutoNum type="arabicPeriod"/>
              <a:defRPr/>
            </a:pPr>
            <a:r>
              <a:rPr lang="en-US" dirty="0">
                <a:solidFill>
                  <a:schemeClr val="tx1"/>
                </a:solidFill>
              </a:rPr>
              <a:t>Click the </a:t>
            </a:r>
            <a:r>
              <a:rPr lang="en-US" b="1" dirty="0">
                <a:solidFill>
                  <a:schemeClr val="tx1"/>
                </a:solidFill>
                <a:effectLst>
                  <a:outerShdw blurRad="38100" dist="38100" dir="2700000" algn="tl">
                    <a:srgbClr val="000000">
                      <a:alpha val="43137"/>
                    </a:srgbClr>
                  </a:outerShdw>
                </a:effectLst>
              </a:rPr>
              <a:t>Month Selector </a:t>
            </a:r>
            <a:r>
              <a:rPr lang="en-US" dirty="0">
                <a:solidFill>
                  <a:schemeClr val="tx1"/>
                </a:solidFill>
              </a:rPr>
              <a:t>to change months</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December 2008 </a:t>
            </a:r>
            <a:r>
              <a:rPr lang="en-US" dirty="0">
                <a:solidFill>
                  <a:schemeClr val="tx1"/>
                </a:solidFill>
              </a:rPr>
              <a:t>and click </a:t>
            </a:r>
            <a:r>
              <a:rPr lang="en-US" b="1" dirty="0">
                <a:solidFill>
                  <a:schemeClr val="tx1"/>
                </a:solidFill>
                <a:effectLst>
                  <a:outerShdw blurRad="38100" dist="38100" dir="2700000" algn="tl">
                    <a:srgbClr val="000000">
                      <a:alpha val="43137"/>
                    </a:srgbClr>
                  </a:outerShdw>
                </a:effectLst>
              </a:rPr>
              <a:t>OK</a:t>
            </a:r>
          </a:p>
          <a:p>
            <a:pPr marL="228600" indent="-228600">
              <a:buFont typeface="+mj-lt"/>
              <a:buAutoNum type="arabicPeriod"/>
              <a:defRPr/>
            </a:pPr>
            <a:endParaRPr lang="en-US" b="1" dirty="0">
              <a:solidFill>
                <a:schemeClr val="tx1"/>
              </a:solidFill>
              <a:effectLst>
                <a:outerShdw blurRad="38100" dist="38100" dir="2700000" algn="tl">
                  <a:srgbClr val="000000">
                    <a:alpha val="43137"/>
                  </a:srgbClr>
                </a:outerShdw>
              </a:effectLst>
            </a:endParaRPr>
          </a:p>
        </p:txBody>
      </p:sp>
      <p:pic>
        <p:nvPicPr>
          <p:cNvPr id="49163" name="Picture 2" descr="http://www.icic.de/images/home_button.png">
            <a:hlinkClick r:id="rId6" action="ppaction://hlinksldjump"/>
          </p:cNvPr>
          <p:cNvPicPr>
            <a:picLocks noChangeAspect="1" noChangeArrowheads="1"/>
          </p:cNvPicPr>
          <p:nvPr/>
        </p:nvPicPr>
        <p:blipFill>
          <a:blip r:embed="rId7"/>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7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77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7773"/>
                                        </p:tgtEl>
                                        <p:attrNameLst>
                                          <p:attrName>style.visibility</p:attrName>
                                        </p:attrNameLst>
                                      </p:cBhvr>
                                      <p:to>
                                        <p:strVal val="visible"/>
                                      </p:to>
                                    </p:set>
                                    <p:animEffect transition="in" filter="fade">
                                      <p:cBhvr>
                                        <p:cTn id="21" dur="1000"/>
                                        <p:tgtEl>
                                          <p:spTgt spid="117773"/>
                                        </p:tgtEl>
                                      </p:cBhvr>
                                    </p:animEffect>
                                  </p:childTnLst>
                                </p:cTn>
                              </p:par>
                              <p:par>
                                <p:cTn id="22" presetID="10" presetClass="entr" presetSubtype="0" fill="hold" nodeType="withEffect">
                                  <p:stCondLst>
                                    <p:cond delay="0"/>
                                  </p:stCondLst>
                                  <p:childTnLst>
                                    <p:set>
                                      <p:cBhvr>
                                        <p:cTn id="23" dur="1" fill="hold">
                                          <p:stCondLst>
                                            <p:cond delay="0"/>
                                          </p:stCondLst>
                                        </p:cTn>
                                        <p:tgtEl>
                                          <p:spTgt spid="117772"/>
                                        </p:tgtEl>
                                        <p:attrNameLst>
                                          <p:attrName>style.visibility</p:attrName>
                                        </p:attrNameLst>
                                      </p:cBhvr>
                                      <p:to>
                                        <p:strVal val="visible"/>
                                      </p:to>
                                    </p:set>
                                    <p:animEffect transition="in" filter="fade">
                                      <p:cBhvr>
                                        <p:cTn id="24" dur="1000"/>
                                        <p:tgtEl>
                                          <p:spTgt spid="117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8" grpId="0" animBg="1"/>
      <p:bldP spid="14" grpId="0" animBg="1"/>
      <p:bldP spid="1177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Numerous Report Templates</a:t>
            </a:r>
          </a:p>
        </p:txBody>
      </p:sp>
      <p:grpSp>
        <p:nvGrpSpPr>
          <p:cNvPr id="50178" name="Group 22"/>
          <p:cNvGrpSpPr>
            <a:grpSpLocks/>
          </p:cNvGrpSpPr>
          <p:nvPr/>
        </p:nvGrpSpPr>
        <p:grpSpPr bwMode="auto">
          <a:xfrm>
            <a:off x="1066800" y="685800"/>
            <a:ext cx="7594600" cy="5995988"/>
            <a:chOff x="768" y="864"/>
            <a:chExt cx="4784" cy="3777"/>
          </a:xfrm>
        </p:grpSpPr>
        <p:pic>
          <p:nvPicPr>
            <p:cNvPr id="50188" name="Picture 4" descr="ScreenHunter_03 Jan"/>
            <p:cNvPicPr>
              <a:picLocks noChangeAspect="1" noChangeArrowheads="1"/>
            </p:cNvPicPr>
            <p:nvPr/>
          </p:nvPicPr>
          <p:blipFill>
            <a:blip r:embed="rId2"/>
            <a:srcRect/>
            <a:stretch>
              <a:fillRect/>
            </a:stretch>
          </p:blipFill>
          <p:spPr bwMode="auto">
            <a:xfrm>
              <a:off x="768" y="864"/>
              <a:ext cx="4784" cy="3777"/>
            </a:xfrm>
            <a:prstGeom prst="rect">
              <a:avLst/>
            </a:prstGeom>
            <a:noFill/>
            <a:ln w="9525">
              <a:noFill/>
              <a:miter lim="800000"/>
              <a:headEnd/>
              <a:tailEnd/>
            </a:ln>
          </p:spPr>
        </p:pic>
        <p:sp>
          <p:nvSpPr>
            <p:cNvPr id="17" name="Rounded Rectangle 16"/>
            <p:cNvSpPr/>
            <p:nvPr/>
          </p:nvSpPr>
          <p:spPr>
            <a:xfrm>
              <a:off x="3936" y="960"/>
              <a:ext cx="192" cy="144"/>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grpSp>
      <p:pic>
        <p:nvPicPr>
          <p:cNvPr id="50179" name="Picture 2" descr="http://www.icic.de/images/home_button.png">
            <a:hlinkClick r:id="rId3" action="ppaction://hlinksldjump"/>
          </p:cNvPr>
          <p:cNvPicPr>
            <a:picLocks noChangeAspect="1" noChangeArrowheads="1"/>
          </p:cNvPicPr>
          <p:nvPr/>
        </p:nvPicPr>
        <p:blipFill>
          <a:blip r:embed="rId4"/>
          <a:srcRect/>
          <a:stretch>
            <a:fillRect/>
          </a:stretch>
        </p:blipFill>
        <p:spPr bwMode="auto">
          <a:xfrm>
            <a:off x="152400" y="5943600"/>
            <a:ext cx="381000" cy="381000"/>
          </a:xfrm>
          <a:prstGeom prst="rect">
            <a:avLst/>
          </a:prstGeom>
          <a:noFill/>
          <a:ln w="9525">
            <a:noFill/>
            <a:miter lim="800000"/>
            <a:headEnd/>
            <a:tailEnd/>
          </a:ln>
        </p:spPr>
      </p:pic>
      <p:grpSp>
        <p:nvGrpSpPr>
          <p:cNvPr id="51221" name="Group 21"/>
          <p:cNvGrpSpPr>
            <a:grpSpLocks/>
          </p:cNvGrpSpPr>
          <p:nvPr/>
        </p:nvGrpSpPr>
        <p:grpSpPr bwMode="auto">
          <a:xfrm>
            <a:off x="1066800" y="685800"/>
            <a:ext cx="7848600" cy="5256213"/>
            <a:chOff x="816" y="1488"/>
            <a:chExt cx="4944" cy="3311"/>
          </a:xfrm>
        </p:grpSpPr>
        <p:pic>
          <p:nvPicPr>
            <p:cNvPr id="50186" name="Picture 5"/>
            <p:cNvPicPr>
              <a:picLocks noChangeAspect="1" noChangeArrowheads="1"/>
            </p:cNvPicPr>
            <p:nvPr/>
          </p:nvPicPr>
          <p:blipFill>
            <a:blip r:embed="rId5"/>
            <a:srcRect/>
            <a:stretch>
              <a:fillRect/>
            </a:stretch>
          </p:blipFill>
          <p:spPr bwMode="auto">
            <a:xfrm>
              <a:off x="816" y="1488"/>
              <a:ext cx="4944" cy="3311"/>
            </a:xfrm>
            <a:prstGeom prst="rect">
              <a:avLst/>
            </a:prstGeom>
            <a:noFill/>
            <a:ln w="9525" algn="ctr">
              <a:noFill/>
              <a:miter lim="800000"/>
              <a:headEnd/>
              <a:tailEnd/>
            </a:ln>
          </p:spPr>
        </p:pic>
        <p:sp>
          <p:nvSpPr>
            <p:cNvPr id="19" name="Rounded Rectangle 18"/>
            <p:cNvSpPr/>
            <p:nvPr/>
          </p:nvSpPr>
          <p:spPr>
            <a:xfrm>
              <a:off x="2784" y="3648"/>
              <a:ext cx="1344" cy="192"/>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grpSp>
      <p:grpSp>
        <p:nvGrpSpPr>
          <p:cNvPr id="51219" name="Group 19"/>
          <p:cNvGrpSpPr>
            <a:grpSpLocks/>
          </p:cNvGrpSpPr>
          <p:nvPr/>
        </p:nvGrpSpPr>
        <p:grpSpPr bwMode="auto">
          <a:xfrm>
            <a:off x="1066800" y="609600"/>
            <a:ext cx="7315200" cy="6019800"/>
            <a:chOff x="960" y="3696"/>
            <a:chExt cx="4800" cy="4144"/>
          </a:xfrm>
        </p:grpSpPr>
        <p:pic>
          <p:nvPicPr>
            <p:cNvPr id="50183" name="Picture 15"/>
            <p:cNvPicPr>
              <a:picLocks noChangeAspect="1" noChangeArrowheads="1"/>
            </p:cNvPicPr>
            <p:nvPr/>
          </p:nvPicPr>
          <p:blipFill>
            <a:blip r:embed="rId6"/>
            <a:srcRect/>
            <a:stretch>
              <a:fillRect/>
            </a:stretch>
          </p:blipFill>
          <p:spPr bwMode="auto">
            <a:xfrm>
              <a:off x="960" y="3696"/>
              <a:ext cx="4608" cy="3883"/>
            </a:xfrm>
            <a:prstGeom prst="rect">
              <a:avLst/>
            </a:prstGeom>
            <a:noFill/>
            <a:ln w="9525">
              <a:noFill/>
              <a:miter lim="800000"/>
              <a:headEnd/>
              <a:tailEnd/>
            </a:ln>
          </p:spPr>
        </p:pic>
        <p:pic>
          <p:nvPicPr>
            <p:cNvPr id="50184" name="Picture 16" descr="ScreenHunter_05 Jan"/>
            <p:cNvPicPr>
              <a:picLocks noChangeAspect="1" noChangeArrowheads="1"/>
            </p:cNvPicPr>
            <p:nvPr/>
          </p:nvPicPr>
          <p:blipFill>
            <a:blip r:embed="rId7"/>
            <a:srcRect/>
            <a:stretch>
              <a:fillRect/>
            </a:stretch>
          </p:blipFill>
          <p:spPr bwMode="auto">
            <a:xfrm>
              <a:off x="2064" y="4630"/>
              <a:ext cx="3696" cy="3210"/>
            </a:xfrm>
            <a:prstGeom prst="rect">
              <a:avLst/>
            </a:prstGeom>
            <a:noFill/>
            <a:ln w="9525">
              <a:noFill/>
              <a:miter lim="800000"/>
              <a:headEnd/>
              <a:tailEnd/>
            </a:ln>
          </p:spPr>
        </p:pic>
        <p:sp>
          <p:nvSpPr>
            <p:cNvPr id="20" name="Rounded Rectangle 19"/>
            <p:cNvSpPr/>
            <p:nvPr/>
          </p:nvSpPr>
          <p:spPr>
            <a:xfrm>
              <a:off x="4368" y="4512"/>
              <a:ext cx="334" cy="143"/>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grpSp>
      <p:sp>
        <p:nvSpPr>
          <p:cNvPr id="21" name="Rounded Rectangle 20"/>
          <p:cNvSpPr/>
          <p:nvPr/>
        </p:nvSpPr>
        <p:spPr>
          <a:xfrm>
            <a:off x="838200" y="5791200"/>
            <a:ext cx="3962400" cy="9906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Arial Black" pitchFamily="34" charset="0"/>
              <a:buAutoNum type="arabicPeriod"/>
              <a:defRPr/>
            </a:pPr>
            <a:r>
              <a:rPr lang="en-US">
                <a:solidFill>
                  <a:schemeClr val="tx1"/>
                </a:solidFill>
              </a:rPr>
              <a:t>Click on </a:t>
            </a:r>
            <a:r>
              <a:rPr lang="en-US" b="1">
                <a:solidFill>
                  <a:schemeClr val="tx1"/>
                </a:solidFill>
                <a:effectLst>
                  <a:outerShdw blurRad="38100" dist="38100" dir="2700000" algn="tl">
                    <a:srgbClr val="FFFFFF"/>
                  </a:outerShdw>
                </a:effectLst>
              </a:rPr>
              <a:t>Help</a:t>
            </a:r>
          </a:p>
          <a:p>
            <a:pPr marL="228600" indent="-228600">
              <a:buFont typeface="Arial Black" pitchFamily="34" charset="0"/>
              <a:buAutoNum type="arabicPeriod"/>
              <a:defRPr/>
            </a:pPr>
            <a:r>
              <a:rPr lang="en-US">
                <a:solidFill>
                  <a:schemeClr val="tx1"/>
                </a:solidFill>
              </a:rPr>
              <a:t>Select </a:t>
            </a:r>
            <a:r>
              <a:rPr lang="en-US" b="1">
                <a:solidFill>
                  <a:schemeClr val="tx1"/>
                </a:solidFill>
                <a:effectLst>
                  <a:outerShdw blurRad="38100" dist="38100" dir="2700000" algn="tl">
                    <a:srgbClr val="FFFFFF"/>
                  </a:outerShdw>
                </a:effectLst>
              </a:rPr>
              <a:t>Templates – Spread Report Templates</a:t>
            </a:r>
          </a:p>
          <a:p>
            <a:pPr marL="228600" indent="-228600">
              <a:buFont typeface="Arial Black" pitchFamily="34" charset="0"/>
              <a:buAutoNum type="arabicPeriod"/>
              <a:defRPr/>
            </a:pPr>
            <a:r>
              <a:rPr lang="en-US">
                <a:solidFill>
                  <a:schemeClr val="tx1"/>
                </a:solidFill>
              </a:rPr>
              <a:t>Click </a:t>
            </a:r>
            <a:r>
              <a:rPr lang="en-US" b="1">
                <a:solidFill>
                  <a:schemeClr val="tx1"/>
                </a:solidFill>
                <a:effectLst>
                  <a:outerShdw blurRad="38100" dist="38100" dir="2700000" algn="tl">
                    <a:srgbClr val="FFFFFF"/>
                  </a:outerShdw>
                </a:effectLst>
              </a:rPr>
              <a:t>Florida Waste Water </a:t>
            </a:r>
            <a:r>
              <a:rPr lang="en-US">
                <a:solidFill>
                  <a:schemeClr val="tx1"/>
                </a:solidFill>
              </a:rPr>
              <a:t>from the list</a:t>
            </a:r>
          </a:p>
          <a:p>
            <a:pPr marL="228600" indent="-228600">
              <a:buFont typeface="Arial Black" pitchFamily="34" charset="0"/>
              <a:buAutoNum type="arabicPeriod"/>
              <a:defRPr/>
            </a:pPr>
            <a:r>
              <a:rPr lang="en-US">
                <a:solidFill>
                  <a:schemeClr val="tx1"/>
                </a:solidFill>
              </a:rPr>
              <a:t>Click </a:t>
            </a:r>
            <a:r>
              <a:rPr lang="en-US" b="1">
                <a:solidFill>
                  <a:schemeClr val="tx1"/>
                </a:solidFill>
                <a:effectLst>
                  <a:outerShdw blurRad="38100" dist="38100" dir="2700000" algn="tl">
                    <a:srgbClr val="FFFFFF"/>
                  </a:outerShdw>
                </a:effectLst>
              </a:rPr>
              <a:t>Preview </a:t>
            </a:r>
            <a:r>
              <a:rPr lang="en-US">
                <a:solidFill>
                  <a:schemeClr val="tx1"/>
                </a:solidFill>
              </a:rPr>
              <a:t>to view the template</a:t>
            </a:r>
            <a:endParaRPr lang="en-US" b="1">
              <a:solidFill>
                <a:schemeClr val="tx1"/>
              </a:solidFill>
              <a:effectLst>
                <a:outerShdw blurRad="38100" dist="38100" dir="2700000" algn="tl">
                  <a:srgbClr val="FFFFFF"/>
                </a:outerShdw>
              </a:effectLst>
            </a:endParaRPr>
          </a:p>
          <a:p>
            <a:pPr marL="228600" indent="-228600">
              <a:buFont typeface="Arial Black" pitchFamily="34" charset="0"/>
              <a:buAutoNum type="arabicPeriod"/>
              <a:defRPr/>
            </a:pPr>
            <a:endParaRPr lang="en-US" b="1">
              <a:solidFill>
                <a:schemeClr val="tx1"/>
              </a:solidFill>
              <a:effectLst>
                <a:outerShdw blurRad="38100" dist="38100" dir="2700000" algn="tl">
                  <a:srgbClr val="FFFFFF"/>
                </a:outerShdw>
              </a:effectLs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1"/>
                                        </p:tgtEl>
                                        <p:attrNameLst>
                                          <p:attrName>style.visibility</p:attrName>
                                        </p:attrNameLst>
                                      </p:cBhvr>
                                      <p:to>
                                        <p:strVal val="visible"/>
                                      </p:to>
                                    </p:set>
                                    <p:animEffect transition="in" filter="fade">
                                      <p:cBhvr>
                                        <p:cTn id="7" dur="500"/>
                                        <p:tgtEl>
                                          <p:spTgt spid="51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19"/>
                                        </p:tgtEl>
                                        <p:attrNameLst>
                                          <p:attrName>style.visibility</p:attrName>
                                        </p:attrNameLst>
                                      </p:cBhvr>
                                      <p:to>
                                        <p:strVal val="visible"/>
                                      </p:to>
                                    </p:set>
                                    <p:animEffect transition="in" filter="fade">
                                      <p:cBhvr>
                                        <p:cTn id="12" dur="500"/>
                                        <p:tgtEl>
                                          <p:spTgt spid="51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p:cNvPicPr>
            <a:picLocks noChangeAspect="1" noChangeArrowheads="1"/>
          </p:cNvPicPr>
          <p:nvPr/>
        </p:nvPicPr>
        <p:blipFill>
          <a:blip r:embed="rId2"/>
          <a:srcRect/>
          <a:stretch>
            <a:fillRect/>
          </a:stretch>
        </p:blipFill>
        <p:spPr bwMode="auto">
          <a:xfrm>
            <a:off x="1066800" y="762000"/>
            <a:ext cx="7742238" cy="5715000"/>
          </a:xfrm>
          <a:prstGeom prst="rect">
            <a:avLst/>
          </a:prstGeom>
          <a:noFill/>
          <a:ln w="9525" algn="ctr">
            <a:noFill/>
            <a:miter lim="800000"/>
            <a:headEnd/>
            <a:tailEnd/>
          </a:ln>
        </p:spPr>
      </p:pic>
      <p:sp>
        <p:nvSpPr>
          <p:cNvPr id="59" name="Rounded Rectangle 58"/>
          <p:cNvSpPr/>
          <p:nvPr/>
        </p:nvSpPr>
        <p:spPr>
          <a:xfrm>
            <a:off x="2895600" y="990600"/>
            <a:ext cx="4572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44" name="Rounded Rectangle 43"/>
          <p:cNvSpPr/>
          <p:nvPr/>
        </p:nvSpPr>
        <p:spPr>
          <a:xfrm>
            <a:off x="2971800" y="2286000"/>
            <a:ext cx="7620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19815" name="Picture 7"/>
          <p:cNvPicPr>
            <a:picLocks noChangeAspect="1" noChangeArrowheads="1"/>
          </p:cNvPicPr>
          <p:nvPr/>
        </p:nvPicPr>
        <p:blipFill>
          <a:blip r:embed="rId3"/>
          <a:srcRect/>
          <a:stretch>
            <a:fillRect/>
          </a:stretch>
        </p:blipFill>
        <p:spPr bwMode="auto">
          <a:xfrm>
            <a:off x="1066800" y="762000"/>
            <a:ext cx="7696200" cy="5927725"/>
          </a:xfrm>
          <a:prstGeom prst="rect">
            <a:avLst/>
          </a:prstGeom>
          <a:noFill/>
          <a:ln w="9525" algn="ctr">
            <a:noFill/>
            <a:miter lim="800000"/>
            <a:headEnd/>
            <a:tailEnd/>
          </a:ln>
        </p:spPr>
      </p:pic>
      <p:sp>
        <p:nvSpPr>
          <p:cNvPr id="48" name="Rounded Rectangle 47"/>
          <p:cNvSpPr/>
          <p:nvPr/>
        </p:nvSpPr>
        <p:spPr>
          <a:xfrm>
            <a:off x="1524000" y="1143000"/>
            <a:ext cx="3048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49" name="Text Box 13"/>
          <p:cNvSpPr txBox="1">
            <a:spLocks noChangeArrowheads="1"/>
          </p:cNvSpPr>
          <p:nvPr/>
        </p:nvSpPr>
        <p:spPr bwMode="auto">
          <a:xfrm>
            <a:off x="2819400" y="3505200"/>
            <a:ext cx="4906963" cy="4619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The Spread Report Designer looks like a Spreadsheet, but it is much more than just a single spreadsheet.</a:t>
            </a:r>
          </a:p>
        </p:txBody>
      </p:sp>
      <p:pic>
        <p:nvPicPr>
          <p:cNvPr id="119817" name="Picture 9"/>
          <p:cNvPicPr>
            <a:picLocks noChangeAspect="1" noChangeArrowheads="1"/>
          </p:cNvPicPr>
          <p:nvPr/>
        </p:nvPicPr>
        <p:blipFill>
          <a:blip r:embed="rId4"/>
          <a:srcRect/>
          <a:stretch>
            <a:fillRect/>
          </a:stretch>
        </p:blipFill>
        <p:spPr bwMode="auto">
          <a:xfrm>
            <a:off x="2819400" y="1752600"/>
            <a:ext cx="4981575" cy="3003550"/>
          </a:xfrm>
          <a:prstGeom prst="rect">
            <a:avLst/>
          </a:prstGeom>
          <a:noFill/>
          <a:ln w="9525" algn="ctr">
            <a:noFill/>
            <a:miter lim="800000"/>
            <a:headEnd/>
            <a:tailEnd/>
          </a:ln>
        </p:spPr>
      </p:pic>
      <p:pic>
        <p:nvPicPr>
          <p:cNvPr id="119819" name="Picture 11"/>
          <p:cNvPicPr>
            <a:picLocks noChangeAspect="1" noChangeArrowheads="1"/>
          </p:cNvPicPr>
          <p:nvPr/>
        </p:nvPicPr>
        <p:blipFill>
          <a:blip r:embed="rId5"/>
          <a:srcRect/>
          <a:stretch>
            <a:fillRect/>
          </a:stretch>
        </p:blipFill>
        <p:spPr bwMode="auto">
          <a:xfrm>
            <a:off x="2819400" y="1752600"/>
            <a:ext cx="4973638" cy="2995613"/>
          </a:xfrm>
          <a:prstGeom prst="rect">
            <a:avLst/>
          </a:prstGeom>
          <a:noFill/>
          <a:ln w="9525" algn="ctr">
            <a:noFill/>
            <a:miter lim="800000"/>
            <a:headEnd/>
            <a:tailEnd/>
          </a:ln>
        </p:spPr>
      </p:pic>
      <p:pic>
        <p:nvPicPr>
          <p:cNvPr id="119821" name="Picture 13"/>
          <p:cNvPicPr>
            <a:picLocks noChangeAspect="1" noChangeArrowheads="1"/>
          </p:cNvPicPr>
          <p:nvPr/>
        </p:nvPicPr>
        <p:blipFill>
          <a:blip r:embed="rId6"/>
          <a:srcRect/>
          <a:stretch>
            <a:fillRect/>
          </a:stretch>
        </p:blipFill>
        <p:spPr bwMode="auto">
          <a:xfrm>
            <a:off x="2819400" y="1752600"/>
            <a:ext cx="4956175" cy="2970213"/>
          </a:xfrm>
          <a:prstGeom prst="rect">
            <a:avLst/>
          </a:prstGeom>
          <a:noFill/>
          <a:ln w="9525" algn="ctr">
            <a:noFill/>
            <a:miter lim="800000"/>
            <a:headEnd/>
            <a:tailEnd/>
          </a:ln>
        </p:spPr>
      </p:pic>
      <p:pic>
        <p:nvPicPr>
          <p:cNvPr id="119825" name="Picture 17"/>
          <p:cNvPicPr>
            <a:picLocks noChangeAspect="1" noChangeArrowheads="1"/>
          </p:cNvPicPr>
          <p:nvPr/>
        </p:nvPicPr>
        <p:blipFill>
          <a:blip r:embed="rId7"/>
          <a:srcRect/>
          <a:stretch>
            <a:fillRect/>
          </a:stretch>
        </p:blipFill>
        <p:spPr bwMode="auto">
          <a:xfrm>
            <a:off x="2819400" y="1752600"/>
            <a:ext cx="4981575" cy="3003550"/>
          </a:xfrm>
          <a:prstGeom prst="rect">
            <a:avLst/>
          </a:prstGeom>
          <a:noFill/>
          <a:ln w="9525" algn="ctr">
            <a:noFill/>
            <a:miter lim="800000"/>
            <a:headEnd/>
            <a:tailEnd/>
          </a:ln>
        </p:spPr>
      </p:pic>
      <p:pic>
        <p:nvPicPr>
          <p:cNvPr id="119829" name="Picture 21"/>
          <p:cNvPicPr>
            <a:picLocks noChangeAspect="1" noChangeArrowheads="1"/>
          </p:cNvPicPr>
          <p:nvPr/>
        </p:nvPicPr>
        <p:blipFill>
          <a:blip r:embed="rId8"/>
          <a:srcRect/>
          <a:stretch>
            <a:fillRect/>
          </a:stretch>
        </p:blipFill>
        <p:spPr bwMode="auto">
          <a:xfrm>
            <a:off x="2819400" y="1752600"/>
            <a:ext cx="4989513" cy="2995613"/>
          </a:xfrm>
          <a:prstGeom prst="rect">
            <a:avLst/>
          </a:prstGeom>
          <a:noFill/>
          <a:ln w="9525" algn="ctr">
            <a:noFill/>
            <a:miter lim="800000"/>
            <a:headEnd/>
            <a:tailEnd/>
          </a:ln>
        </p:spPr>
      </p:pic>
      <p:pic>
        <p:nvPicPr>
          <p:cNvPr id="119833" name="Picture 25"/>
          <p:cNvPicPr>
            <a:picLocks noChangeAspect="1" noChangeArrowheads="1"/>
          </p:cNvPicPr>
          <p:nvPr/>
        </p:nvPicPr>
        <p:blipFill>
          <a:blip r:embed="rId9"/>
          <a:srcRect/>
          <a:stretch>
            <a:fillRect/>
          </a:stretch>
        </p:blipFill>
        <p:spPr bwMode="auto">
          <a:xfrm>
            <a:off x="2819400" y="1752600"/>
            <a:ext cx="4981575" cy="2987675"/>
          </a:xfrm>
          <a:prstGeom prst="rect">
            <a:avLst/>
          </a:prstGeom>
          <a:noFill/>
          <a:ln w="9525" algn="ctr">
            <a:noFill/>
            <a:miter lim="800000"/>
            <a:headEnd/>
            <a:tailEnd/>
          </a:ln>
        </p:spPr>
      </p:pic>
      <p:pic>
        <p:nvPicPr>
          <p:cNvPr id="119835" name="Picture 27"/>
          <p:cNvPicPr>
            <a:picLocks noChangeAspect="1" noChangeArrowheads="1"/>
          </p:cNvPicPr>
          <p:nvPr/>
        </p:nvPicPr>
        <p:blipFill>
          <a:blip r:embed="rId10"/>
          <a:srcRect/>
          <a:stretch>
            <a:fillRect/>
          </a:stretch>
        </p:blipFill>
        <p:spPr bwMode="auto">
          <a:xfrm>
            <a:off x="2819400" y="1752600"/>
            <a:ext cx="4973638" cy="2970213"/>
          </a:xfrm>
          <a:prstGeom prst="rect">
            <a:avLst/>
          </a:prstGeom>
          <a:noFill/>
          <a:ln w="9525" algn="ctr">
            <a:noFill/>
            <a:miter lim="800000"/>
            <a:headEnd/>
            <a:tailEnd/>
          </a:ln>
        </p:spPr>
      </p:pic>
      <p:pic>
        <p:nvPicPr>
          <p:cNvPr id="119840" name="Picture 32"/>
          <p:cNvPicPr>
            <a:picLocks noChangeAspect="1" noChangeArrowheads="1"/>
          </p:cNvPicPr>
          <p:nvPr/>
        </p:nvPicPr>
        <p:blipFill>
          <a:blip r:embed="rId11"/>
          <a:srcRect/>
          <a:stretch>
            <a:fillRect/>
          </a:stretch>
        </p:blipFill>
        <p:spPr bwMode="auto">
          <a:xfrm>
            <a:off x="1066800" y="762000"/>
            <a:ext cx="7239000" cy="5943600"/>
          </a:xfrm>
          <a:prstGeom prst="rect">
            <a:avLst/>
          </a:prstGeom>
          <a:noFill/>
          <a:ln w="9525" algn="ctr">
            <a:noFill/>
            <a:miter lim="800000"/>
            <a:headEnd/>
            <a:tailEnd/>
          </a:ln>
        </p:spPr>
      </p:pic>
      <p:sp>
        <p:nvSpPr>
          <p:cNvPr id="45"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Create Reports with Wizard</a:t>
            </a:r>
          </a:p>
        </p:txBody>
      </p:sp>
      <p:sp>
        <p:nvSpPr>
          <p:cNvPr id="56" name="Text Box 9"/>
          <p:cNvSpPr txBox="1">
            <a:spLocks noChangeArrowheads="1"/>
          </p:cNvSpPr>
          <p:nvPr/>
        </p:nvSpPr>
        <p:spPr bwMode="auto">
          <a:xfrm>
            <a:off x="2133600" y="3657600"/>
            <a:ext cx="3654425" cy="4619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dirty="0"/>
              <a:t>Based on the selections made, WIMS builds your report.</a:t>
            </a:r>
          </a:p>
        </p:txBody>
      </p:sp>
      <p:pic>
        <p:nvPicPr>
          <p:cNvPr id="54" name="Picture 37"/>
          <p:cNvPicPr>
            <a:picLocks noChangeAspect="1" noChangeArrowheads="1"/>
          </p:cNvPicPr>
          <p:nvPr/>
        </p:nvPicPr>
        <p:blipFill>
          <a:blip r:embed="rId12"/>
          <a:srcRect/>
          <a:stretch>
            <a:fillRect/>
          </a:stretch>
        </p:blipFill>
        <p:spPr bwMode="auto">
          <a:xfrm>
            <a:off x="1066800" y="762000"/>
            <a:ext cx="6248400" cy="5638800"/>
          </a:xfrm>
          <a:prstGeom prst="rect">
            <a:avLst/>
          </a:prstGeom>
          <a:noFill/>
          <a:ln w="9525" algn="ctr">
            <a:noFill/>
            <a:miter lim="800000"/>
            <a:headEnd/>
            <a:tailEnd/>
          </a:ln>
        </p:spPr>
      </p:pic>
      <p:sp>
        <p:nvSpPr>
          <p:cNvPr id="52" name="Rounded Rectangle 51"/>
          <p:cNvSpPr/>
          <p:nvPr/>
        </p:nvSpPr>
        <p:spPr>
          <a:xfrm>
            <a:off x="838200" y="4876800"/>
            <a:ext cx="3962400" cy="19050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on </a:t>
            </a:r>
            <a:r>
              <a:rPr lang="en-US" b="1" dirty="0">
                <a:solidFill>
                  <a:schemeClr val="tx1"/>
                </a:solidFill>
                <a:effectLst>
                  <a:outerShdw blurRad="38100" dist="38100" dir="2700000" algn="tl">
                    <a:srgbClr val="000000">
                      <a:alpha val="43137"/>
                    </a:srgbClr>
                  </a:outerShdw>
                </a:effectLst>
              </a:rPr>
              <a:t>Design</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Spread Reports </a:t>
            </a:r>
            <a:r>
              <a:rPr lang="en-US" dirty="0">
                <a:solidFill>
                  <a:schemeClr val="tx1"/>
                </a:solidFill>
              </a:rPr>
              <a:t>to begin a new report</a:t>
            </a:r>
          </a:p>
          <a:p>
            <a:pPr marL="228600" indent="-228600">
              <a:buFont typeface="+mj-lt"/>
              <a:buAutoNum type="arabicPeriod"/>
              <a:defRPr/>
            </a:pPr>
            <a:r>
              <a:rPr lang="en-US" dirty="0">
                <a:solidFill>
                  <a:schemeClr val="tx1"/>
                </a:solidFill>
              </a:rPr>
              <a:t>The </a:t>
            </a:r>
            <a:r>
              <a:rPr lang="en-US" b="1" dirty="0">
                <a:solidFill>
                  <a:schemeClr val="tx1"/>
                </a:solidFill>
                <a:effectLst>
                  <a:outerShdw blurRad="38100" dist="38100" dir="2700000" algn="tl">
                    <a:srgbClr val="000000">
                      <a:alpha val="43137"/>
                    </a:srgbClr>
                  </a:outerShdw>
                </a:effectLst>
              </a:rPr>
              <a:t>Spread Designer </a:t>
            </a:r>
            <a:r>
              <a:rPr lang="en-US" dirty="0">
                <a:solidFill>
                  <a:schemeClr val="tx1"/>
                </a:solidFill>
              </a:rPr>
              <a:t>opens, note it looks like a spreadsheet</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Lightning Bolt </a:t>
            </a:r>
            <a:r>
              <a:rPr lang="en-US" dirty="0">
                <a:solidFill>
                  <a:schemeClr val="tx1"/>
                </a:solidFill>
              </a:rPr>
              <a:t>to start the wizard</a:t>
            </a:r>
          </a:p>
          <a:p>
            <a:pPr marL="228600" indent="-228600">
              <a:buFont typeface="+mj-lt"/>
              <a:buAutoNum type="arabicPeriod"/>
              <a:defRPr/>
            </a:pPr>
            <a:r>
              <a:rPr lang="en-US" dirty="0">
                <a:solidFill>
                  <a:schemeClr val="tx1"/>
                </a:solidFill>
              </a:rPr>
              <a:t>Move through the Wizard by clicking </a:t>
            </a:r>
            <a:r>
              <a:rPr lang="en-US" b="1" dirty="0">
                <a:solidFill>
                  <a:schemeClr val="tx1"/>
                </a:solidFill>
                <a:effectLst>
                  <a:outerShdw blurRad="38100" dist="38100" dir="2700000" algn="tl">
                    <a:srgbClr val="000000">
                      <a:alpha val="43137"/>
                    </a:srgbClr>
                  </a:outerShdw>
                </a:effectLst>
              </a:rPr>
              <a:t>Next </a:t>
            </a:r>
          </a:p>
          <a:p>
            <a:pPr marL="228600" indent="-228600">
              <a:buFont typeface="+mj-lt"/>
              <a:buAutoNum type="arabicPeriod"/>
              <a:defRPr/>
            </a:pPr>
            <a:r>
              <a:rPr lang="en-US" dirty="0">
                <a:solidFill>
                  <a:schemeClr val="tx1"/>
                </a:solidFill>
              </a:rPr>
              <a:t>When finished your </a:t>
            </a:r>
            <a:r>
              <a:rPr lang="en-US" b="1" dirty="0">
                <a:solidFill>
                  <a:schemeClr val="tx1"/>
                </a:solidFill>
                <a:effectLst>
                  <a:outerShdw blurRad="38100" dist="38100" dir="2700000" algn="tl">
                    <a:srgbClr val="000000">
                      <a:alpha val="43137"/>
                    </a:srgbClr>
                  </a:outerShdw>
                </a:effectLst>
              </a:rPr>
              <a:t>report will appear</a:t>
            </a:r>
          </a:p>
          <a:p>
            <a:pPr marL="228600" indent="-228600">
              <a:buFont typeface="+mj-lt"/>
              <a:buAutoNum type="arabicPeriod"/>
              <a:defRPr/>
            </a:pPr>
            <a:r>
              <a:rPr lang="en-US" dirty="0">
                <a:solidFill>
                  <a:schemeClr val="tx1"/>
                </a:solidFill>
              </a:rPr>
              <a:t>The data is not static, you can </a:t>
            </a:r>
            <a:r>
              <a:rPr lang="en-US" b="1" dirty="0">
                <a:solidFill>
                  <a:schemeClr val="tx1"/>
                </a:solidFill>
                <a:effectLst>
                  <a:outerShdw blurRad="38100" dist="38100" dir="2700000" algn="tl">
                    <a:srgbClr val="000000">
                      <a:alpha val="43137"/>
                    </a:srgbClr>
                  </a:outerShdw>
                </a:effectLst>
              </a:rPr>
              <a:t>change dates</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Save </a:t>
            </a:r>
            <a:r>
              <a:rPr lang="en-US" dirty="0">
                <a:solidFill>
                  <a:schemeClr val="tx1"/>
                </a:solidFill>
              </a:rPr>
              <a:t>to save the report</a:t>
            </a:r>
            <a:endParaRPr lang="en-US" b="1" dirty="0">
              <a:solidFill>
                <a:schemeClr val="tx1"/>
              </a:solidFill>
              <a:effectLst>
                <a:outerShdw blurRad="38100" dist="38100" dir="2700000" algn="tl">
                  <a:srgbClr val="000000">
                    <a:alpha val="43137"/>
                  </a:srgbClr>
                </a:outerShdw>
              </a:effectLst>
            </a:endParaRPr>
          </a:p>
          <a:p>
            <a:pPr marL="228600" indent="-228600">
              <a:buFont typeface="+mj-lt"/>
              <a:buAutoNum type="arabicPeriod"/>
              <a:defRPr/>
            </a:pPr>
            <a:endParaRPr lang="en-US" b="1" dirty="0">
              <a:solidFill>
                <a:schemeClr val="tx1"/>
              </a:solidFill>
              <a:effectLst>
                <a:outerShdw blurRad="38100" dist="38100" dir="2700000" algn="tl">
                  <a:srgbClr val="000000">
                    <a:alpha val="43137"/>
                  </a:srgbClr>
                </a:outerShdw>
              </a:effectLst>
            </a:endParaRPr>
          </a:p>
        </p:txBody>
      </p:sp>
      <p:pic>
        <p:nvPicPr>
          <p:cNvPr id="51219" name="Picture 2" descr="http://www.icic.de/images/home_button.png">
            <a:hlinkClick r:id="rId13" action="ppaction://hlinksldjump"/>
          </p:cNvPr>
          <p:cNvPicPr>
            <a:picLocks noChangeAspect="1" noChangeArrowheads="1"/>
          </p:cNvPicPr>
          <p:nvPr/>
        </p:nvPicPr>
        <p:blipFill>
          <a:blip r:embed="rId14"/>
          <a:srcRect/>
          <a:stretch>
            <a:fillRect/>
          </a:stretch>
        </p:blipFill>
        <p:spPr bwMode="auto">
          <a:xfrm>
            <a:off x="152400" y="5943600"/>
            <a:ext cx="381000" cy="381000"/>
          </a:xfrm>
          <a:prstGeom prst="rect">
            <a:avLst/>
          </a:prstGeom>
          <a:noFill/>
          <a:ln w="9525">
            <a:noFill/>
            <a:miter lim="800000"/>
            <a:headEnd/>
            <a:tailEnd/>
          </a:ln>
        </p:spPr>
      </p:pic>
      <p:sp>
        <p:nvSpPr>
          <p:cNvPr id="57" name="Rounded Rectangle 56"/>
          <p:cNvSpPr/>
          <p:nvPr/>
        </p:nvSpPr>
        <p:spPr>
          <a:xfrm>
            <a:off x="5867400" y="1143000"/>
            <a:ext cx="13716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58" name="AutoShape 41"/>
          <p:cNvSpPr>
            <a:spLocks/>
          </p:cNvSpPr>
          <p:nvPr/>
        </p:nvSpPr>
        <p:spPr bwMode="auto">
          <a:xfrm>
            <a:off x="6324600" y="1981200"/>
            <a:ext cx="1820863" cy="533400"/>
          </a:xfrm>
          <a:prstGeom prst="borderCallout1">
            <a:avLst>
              <a:gd name="adj1" fmla="val 11111"/>
              <a:gd name="adj2" fmla="val -3333"/>
              <a:gd name="adj3" fmla="val -125358"/>
              <a:gd name="adj4" fmla="val -11586"/>
            </a:avLst>
          </a:prstGeom>
          <a:ln>
            <a:headEnd/>
            <a:tailEnd type="triangle" w="med" len="med"/>
          </a:ln>
        </p:spPr>
        <p:style>
          <a:lnRef idx="1">
            <a:schemeClr val="accent6"/>
          </a:lnRef>
          <a:fillRef idx="3">
            <a:schemeClr val="accent6"/>
          </a:fillRef>
          <a:effectRef idx="2">
            <a:schemeClr val="accent6"/>
          </a:effectRef>
          <a:fontRef idx="minor">
            <a:schemeClr val="lt1"/>
          </a:fontRef>
        </p:style>
        <p:txBody>
          <a:bodyPr/>
          <a:lstStyle/>
          <a:p>
            <a:pPr algn="ctr">
              <a:defRPr/>
            </a:pPr>
            <a:r>
              <a:rPr lang="en-US" dirty="0"/>
              <a:t>Click the date selector to move back a month</a:t>
            </a:r>
          </a:p>
        </p:txBody>
      </p:sp>
      <p:sp>
        <p:nvSpPr>
          <p:cNvPr id="119849" name="AutoShape 41"/>
          <p:cNvSpPr>
            <a:spLocks/>
          </p:cNvSpPr>
          <p:nvPr/>
        </p:nvSpPr>
        <p:spPr bwMode="auto">
          <a:xfrm>
            <a:off x="3200400" y="2286000"/>
            <a:ext cx="1820863" cy="1443038"/>
          </a:xfrm>
          <a:prstGeom prst="borderCallout1">
            <a:avLst>
              <a:gd name="adj1" fmla="val 11111"/>
              <a:gd name="adj2" fmla="val -3333"/>
              <a:gd name="adj3" fmla="val -69419"/>
              <a:gd name="adj4" fmla="val -92707"/>
            </a:avLst>
          </a:prstGeom>
          <a:ln>
            <a:headEnd/>
            <a:tailEnd type="triangle" w="med" len="med"/>
          </a:ln>
        </p:spPr>
        <p:style>
          <a:lnRef idx="1">
            <a:schemeClr val="accent6"/>
          </a:lnRef>
          <a:fillRef idx="3">
            <a:schemeClr val="accent6"/>
          </a:fillRef>
          <a:effectRef idx="2">
            <a:schemeClr val="accent6"/>
          </a:effectRef>
          <a:fontRef idx="minor">
            <a:schemeClr val="lt1"/>
          </a:fontRef>
        </p:style>
        <p:txBody>
          <a:bodyPr/>
          <a:lstStyle/>
          <a:p>
            <a:pPr algn="ctr">
              <a:defRPr/>
            </a:pPr>
            <a:r>
              <a:rPr lang="en-US" dirty="0"/>
              <a:t>When you are satisfied, </a:t>
            </a:r>
            <a:r>
              <a:rPr lang="en-US" b="1" dirty="0">
                <a:effectLst>
                  <a:outerShdw blurRad="38100" dist="38100" dir="2700000" algn="tl">
                    <a:srgbClr val="000000">
                      <a:alpha val="43137"/>
                    </a:srgbClr>
                  </a:outerShdw>
                </a:effectLst>
              </a:rPr>
              <a:t>Save</a:t>
            </a:r>
            <a:r>
              <a:rPr lang="en-US" dirty="0">
                <a:effectLst>
                  <a:outerShdw blurRad="38100" dist="38100" dir="2700000" algn="tl">
                    <a:srgbClr val="000000">
                      <a:alpha val="43137"/>
                    </a:srgbClr>
                  </a:outerShdw>
                </a:effectLst>
              </a:rPr>
              <a:t> </a:t>
            </a:r>
            <a:r>
              <a:rPr lang="en-US" dirty="0"/>
              <a:t>this report as a template, so that is available, in future, on-demand. You can view the report under the “Report Pac” menu</a:t>
            </a: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8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8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8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8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8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98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98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98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childTnLst>
                                </p:cTn>
                              </p:par>
                              <p:par>
                                <p:cTn id="52" presetID="10" presetClass="exit" presetSubtype="0" fill="hold" grpId="1" nodeType="withEffect">
                                  <p:stCondLst>
                                    <p:cond delay="0"/>
                                  </p:stCondLst>
                                  <p:childTnLst>
                                    <p:animEffect transition="out" filter="fade">
                                      <p:cBhvr>
                                        <p:cTn id="53" dur="500"/>
                                        <p:tgtEl>
                                          <p:spTgt spid="56"/>
                                        </p:tgtEl>
                                      </p:cBhvr>
                                    </p:animEffect>
                                    <p:set>
                                      <p:cBhvr>
                                        <p:cTn id="54" dur="1" fill="hold">
                                          <p:stCondLst>
                                            <p:cond delay="499"/>
                                          </p:stCondLst>
                                        </p:cTn>
                                        <p:tgtEl>
                                          <p:spTgt spid="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5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57"/>
                                        </p:tgtEl>
                                        <p:attrNameLst>
                                          <p:attrName>style.visibility</p:attrName>
                                        </p:attrNameLst>
                                      </p:cBhvr>
                                      <p:to>
                                        <p:strVal val="hidden"/>
                                      </p:to>
                                    </p:set>
                                  </p:childTnLst>
                                </p:cTn>
                              </p:par>
                            </p:childTnLst>
                          </p:cTn>
                        </p:par>
                        <p:par>
                          <p:cTn id="63" fill="hold">
                            <p:stCondLst>
                              <p:cond delay="0"/>
                            </p:stCondLst>
                            <p:childTnLst>
                              <p:par>
                                <p:cTn id="64" presetID="10" presetClass="entr" presetSubtype="0" fill="hold" grpId="0" nodeType="afterEffect">
                                  <p:stCondLst>
                                    <p:cond delay="2000"/>
                                  </p:stCondLst>
                                  <p:childTnLst>
                                    <p:set>
                                      <p:cBhvr>
                                        <p:cTn id="65" dur="1" fill="hold">
                                          <p:stCondLst>
                                            <p:cond delay="0"/>
                                          </p:stCondLst>
                                        </p:cTn>
                                        <p:tgtEl>
                                          <p:spTgt spid="119849"/>
                                        </p:tgtEl>
                                        <p:attrNameLst>
                                          <p:attrName>style.visibility</p:attrName>
                                        </p:attrNameLst>
                                      </p:cBhvr>
                                      <p:to>
                                        <p:strVal val="visible"/>
                                      </p:to>
                                    </p:set>
                                    <p:animEffect transition="in" filter="fade">
                                      <p:cBhvr>
                                        <p:cTn id="66" dur="500"/>
                                        <p:tgtEl>
                                          <p:spTgt spid="119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6" grpId="0" animBg="1"/>
      <p:bldP spid="56" grpId="1" animBg="1"/>
      <p:bldP spid="57" grpId="0" animBg="1"/>
      <p:bldP spid="57" grpId="1" animBg="1"/>
      <p:bldP spid="58" grpId="0" animBg="1"/>
      <p:bldP spid="58" grpId="1" animBg="1"/>
      <p:bldP spid="1198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2"/>
          <p:cNvPicPr>
            <a:picLocks noChangeAspect="1" noChangeArrowheads="1"/>
          </p:cNvPicPr>
          <p:nvPr/>
        </p:nvPicPr>
        <p:blipFill>
          <a:blip r:embed="rId2"/>
          <a:srcRect/>
          <a:stretch>
            <a:fillRect/>
          </a:stretch>
        </p:blipFill>
        <p:spPr bwMode="auto">
          <a:xfrm>
            <a:off x="1066800" y="762000"/>
            <a:ext cx="7556500" cy="5791200"/>
          </a:xfrm>
          <a:prstGeom prst="rect">
            <a:avLst/>
          </a:prstGeom>
          <a:noFill/>
          <a:ln w="9525" algn="ctr">
            <a:noFill/>
            <a:miter lim="800000"/>
            <a:headEnd/>
            <a:tailEnd/>
          </a:ln>
        </p:spPr>
      </p:pic>
      <p:sp>
        <p:nvSpPr>
          <p:cNvPr id="45"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Create Reports with Wizard</a:t>
            </a:r>
          </a:p>
        </p:txBody>
      </p:sp>
      <p:sp>
        <p:nvSpPr>
          <p:cNvPr id="46" name="Rounded Rectangle 45"/>
          <p:cNvSpPr/>
          <p:nvPr/>
        </p:nvSpPr>
        <p:spPr>
          <a:xfrm>
            <a:off x="6096000" y="5029200"/>
            <a:ext cx="7620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47" name="Rounded Rectangle 46"/>
          <p:cNvSpPr/>
          <p:nvPr/>
        </p:nvSpPr>
        <p:spPr>
          <a:xfrm>
            <a:off x="1828800" y="914400"/>
            <a:ext cx="7620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27" name="Text Box 48"/>
          <p:cNvSpPr txBox="1">
            <a:spLocks noChangeArrowheads="1"/>
          </p:cNvSpPr>
          <p:nvPr/>
        </p:nvSpPr>
        <p:spPr bwMode="auto">
          <a:xfrm>
            <a:off x="2971800" y="4419600"/>
            <a:ext cx="1981200" cy="64611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There are many </a:t>
            </a:r>
            <a:r>
              <a:rPr lang="en-US" b="1" dirty="0">
                <a:effectLst>
                  <a:outerShdw blurRad="38100" dist="38100" dir="2700000" algn="tl">
                    <a:srgbClr val="000000">
                      <a:alpha val="43137"/>
                    </a:srgbClr>
                  </a:outerShdw>
                </a:effectLst>
              </a:rPr>
              <a:t>Options</a:t>
            </a:r>
            <a:r>
              <a:rPr lang="en-US" dirty="0">
                <a:effectLst>
                  <a:outerShdw blurRad="38100" dist="38100" dir="2700000" algn="tl">
                    <a:srgbClr val="000000">
                      <a:alpha val="43137"/>
                    </a:srgbClr>
                  </a:outerShdw>
                </a:effectLst>
              </a:rPr>
              <a:t> </a:t>
            </a:r>
            <a:r>
              <a:rPr lang="en-US" dirty="0"/>
              <a:t>that can be used to output any report</a:t>
            </a:r>
          </a:p>
        </p:txBody>
      </p:sp>
      <p:sp>
        <p:nvSpPr>
          <p:cNvPr id="28" name="Rounded Rectangle 27"/>
          <p:cNvSpPr/>
          <p:nvPr/>
        </p:nvSpPr>
        <p:spPr>
          <a:xfrm>
            <a:off x="1752600" y="2514600"/>
            <a:ext cx="57912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19855" name="Picture 47"/>
          <p:cNvPicPr>
            <a:picLocks noChangeAspect="1" noChangeArrowheads="1"/>
          </p:cNvPicPr>
          <p:nvPr/>
        </p:nvPicPr>
        <p:blipFill>
          <a:blip r:embed="rId3"/>
          <a:srcRect/>
          <a:stretch>
            <a:fillRect/>
          </a:stretch>
        </p:blipFill>
        <p:spPr bwMode="auto">
          <a:xfrm>
            <a:off x="1676400" y="609600"/>
            <a:ext cx="5942013" cy="5699125"/>
          </a:xfrm>
          <a:prstGeom prst="rect">
            <a:avLst/>
          </a:prstGeom>
          <a:noFill/>
          <a:ln w="9525" algn="ctr">
            <a:noFill/>
            <a:miter lim="800000"/>
            <a:headEnd/>
            <a:tailEnd/>
          </a:ln>
        </p:spPr>
      </p:pic>
      <p:sp>
        <p:nvSpPr>
          <p:cNvPr id="119856" name="Text Box 48"/>
          <p:cNvSpPr txBox="1">
            <a:spLocks noChangeArrowheads="1"/>
          </p:cNvSpPr>
          <p:nvPr/>
        </p:nvSpPr>
        <p:spPr bwMode="auto">
          <a:xfrm>
            <a:off x="6248400" y="3200400"/>
            <a:ext cx="838200" cy="2762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Here it is!</a:t>
            </a:r>
          </a:p>
        </p:txBody>
      </p:sp>
      <p:sp>
        <p:nvSpPr>
          <p:cNvPr id="26" name="Rounded Rectangle 25"/>
          <p:cNvSpPr/>
          <p:nvPr/>
        </p:nvSpPr>
        <p:spPr>
          <a:xfrm>
            <a:off x="838200" y="5562600"/>
            <a:ext cx="3962400" cy="12192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on </a:t>
            </a:r>
            <a:r>
              <a:rPr lang="en-US" b="1" dirty="0">
                <a:solidFill>
                  <a:schemeClr val="tx1"/>
                </a:solidFill>
                <a:effectLst>
                  <a:outerShdw blurRad="38100" dist="38100" dir="2700000" algn="tl">
                    <a:srgbClr val="000000">
                      <a:alpha val="43137"/>
                    </a:srgbClr>
                  </a:outerShdw>
                </a:effectLst>
              </a:rPr>
              <a:t>Report Pac</a:t>
            </a:r>
          </a:p>
          <a:p>
            <a:pPr marL="228600" indent="-228600">
              <a:buFont typeface="+mj-lt"/>
              <a:buAutoNum type="arabicPeriod"/>
              <a:defRPr/>
            </a:pPr>
            <a:r>
              <a:rPr lang="en-US" dirty="0">
                <a:solidFill>
                  <a:schemeClr val="tx1"/>
                </a:solidFill>
              </a:rPr>
              <a:t>Select</a:t>
            </a:r>
            <a:r>
              <a:rPr lang="en-US" b="1" dirty="0">
                <a:solidFill>
                  <a:schemeClr val="tx1"/>
                </a:solidFill>
              </a:rPr>
              <a:t> </a:t>
            </a:r>
            <a:r>
              <a:rPr lang="en-US" b="1" dirty="0">
                <a:solidFill>
                  <a:schemeClr val="tx1"/>
                </a:solidFill>
                <a:effectLst>
                  <a:outerShdw blurRad="38100" dist="38100" dir="2700000" algn="tl">
                    <a:srgbClr val="000000">
                      <a:alpha val="43137"/>
                    </a:srgbClr>
                  </a:outerShdw>
                </a:effectLst>
              </a:rPr>
              <a:t>Spread Reports</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demo report </a:t>
            </a:r>
            <a:r>
              <a:rPr lang="en-US" dirty="0">
                <a:solidFill>
                  <a:schemeClr val="tx1"/>
                </a:solidFill>
              </a:rPr>
              <a:t>to open the report you just created </a:t>
            </a:r>
          </a:p>
          <a:p>
            <a:pPr marL="228600" indent="-228600">
              <a:buFont typeface="+mj-lt"/>
              <a:buAutoNum type="arabicPeriod"/>
              <a:defRPr/>
            </a:pPr>
            <a:r>
              <a:rPr lang="en-US" dirty="0">
                <a:solidFill>
                  <a:schemeClr val="tx1"/>
                </a:solidFill>
              </a:rPr>
              <a:t>Note all the </a:t>
            </a:r>
            <a:r>
              <a:rPr lang="en-US" b="1" dirty="0">
                <a:solidFill>
                  <a:schemeClr val="tx1"/>
                </a:solidFill>
                <a:effectLst>
                  <a:outerShdw blurRad="38100" dist="38100" dir="2700000" algn="tl">
                    <a:srgbClr val="000000">
                      <a:alpha val="43137"/>
                    </a:srgbClr>
                  </a:outerShdw>
                </a:effectLst>
              </a:rPr>
              <a:t>options</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when generating a report</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OK</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to view the report on the screen</a:t>
            </a:r>
          </a:p>
        </p:txBody>
      </p:sp>
      <p:pic>
        <p:nvPicPr>
          <p:cNvPr id="52234" name="Picture 2" descr="http://www.icic.de/images/home_button.png">
            <a:hlinkClick r:id="rId4" action="ppaction://hlinksldjump"/>
          </p:cNvPr>
          <p:cNvPicPr>
            <a:picLocks noChangeAspect="1" noChangeArrowheads="1"/>
          </p:cNvPicPr>
          <p:nvPr/>
        </p:nvPicPr>
        <p:blipFill>
          <a:blip r:embed="rId5"/>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5"/>
          <p:cNvPicPr>
            <a:picLocks noChangeAspect="1" noChangeArrowheads="1"/>
          </p:cNvPicPr>
          <p:nvPr/>
        </p:nvPicPr>
        <p:blipFill>
          <a:blip r:embed="rId2"/>
          <a:srcRect/>
          <a:stretch>
            <a:fillRect/>
          </a:stretch>
        </p:blipFill>
        <p:spPr bwMode="auto">
          <a:xfrm>
            <a:off x="1143000" y="596900"/>
            <a:ext cx="7543800" cy="5956300"/>
          </a:xfrm>
          <a:prstGeom prst="rect">
            <a:avLst/>
          </a:prstGeom>
          <a:noFill/>
          <a:ln w="9525" algn="ctr">
            <a:noFill/>
            <a:miter lim="800000"/>
            <a:headEnd/>
            <a:tailEnd/>
          </a:ln>
        </p:spPr>
      </p:pic>
      <p:pic>
        <p:nvPicPr>
          <p:cNvPr id="4" name="Picture 9"/>
          <p:cNvPicPr>
            <a:picLocks noChangeAspect="1" noChangeArrowheads="1"/>
          </p:cNvPicPr>
          <p:nvPr/>
        </p:nvPicPr>
        <p:blipFill>
          <a:blip r:embed="rId3"/>
          <a:srcRect/>
          <a:stretch>
            <a:fillRect/>
          </a:stretch>
        </p:blipFill>
        <p:spPr bwMode="auto">
          <a:xfrm>
            <a:off x="3505200" y="825500"/>
            <a:ext cx="1104900" cy="1419225"/>
          </a:xfrm>
          <a:prstGeom prst="rect">
            <a:avLst/>
          </a:prstGeom>
          <a:noFill/>
          <a:ln w="9525" algn="ctr">
            <a:noFill/>
            <a:miter lim="800000"/>
            <a:headEnd/>
            <a:tailEnd/>
          </a:ln>
        </p:spPr>
      </p:pic>
      <p:sp>
        <p:nvSpPr>
          <p:cNvPr id="5" name="Rounded Rectangle 4"/>
          <p:cNvSpPr/>
          <p:nvPr/>
        </p:nvSpPr>
        <p:spPr>
          <a:xfrm>
            <a:off x="3505200" y="825500"/>
            <a:ext cx="6858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3581400" y="1816100"/>
            <a:ext cx="8382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9" name="Picture 30"/>
          <p:cNvPicPr>
            <a:picLocks noChangeAspect="1" noChangeArrowheads="1"/>
          </p:cNvPicPr>
          <p:nvPr/>
        </p:nvPicPr>
        <p:blipFill>
          <a:blip r:embed="rId4"/>
          <a:srcRect/>
          <a:stretch>
            <a:fillRect/>
          </a:stretch>
        </p:blipFill>
        <p:spPr bwMode="auto">
          <a:xfrm>
            <a:off x="2286000" y="1816100"/>
            <a:ext cx="5000625" cy="3759200"/>
          </a:xfrm>
          <a:prstGeom prst="rect">
            <a:avLst/>
          </a:prstGeom>
          <a:noFill/>
          <a:ln w="9525">
            <a:noFill/>
            <a:miter lim="800000"/>
            <a:headEnd/>
            <a:tailEnd/>
          </a:ln>
        </p:spPr>
      </p:pic>
      <p:sp>
        <p:nvSpPr>
          <p:cNvPr id="25" name="Rounded Rectangle 24"/>
          <p:cNvSpPr/>
          <p:nvPr/>
        </p:nvSpPr>
        <p:spPr>
          <a:xfrm>
            <a:off x="2286000" y="2044700"/>
            <a:ext cx="4572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5"/>
          <a:srcRect/>
          <a:stretch>
            <a:fillRect/>
          </a:stretch>
        </p:blipFill>
        <p:spPr bwMode="auto">
          <a:xfrm>
            <a:off x="2514600" y="1587500"/>
            <a:ext cx="4752975" cy="4000500"/>
          </a:xfrm>
          <a:prstGeom prst="rect">
            <a:avLst/>
          </a:prstGeom>
          <a:noFill/>
          <a:ln w="9525">
            <a:noFill/>
            <a:miter lim="800000"/>
            <a:headEnd/>
            <a:tailEnd/>
          </a:ln>
        </p:spPr>
      </p:pic>
      <p:sp>
        <p:nvSpPr>
          <p:cNvPr id="12" name="Rounded Rectangle 11"/>
          <p:cNvSpPr/>
          <p:nvPr/>
        </p:nvSpPr>
        <p:spPr>
          <a:xfrm>
            <a:off x="2667000" y="1892300"/>
            <a:ext cx="6858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6"/>
          <a:srcRect/>
          <a:stretch>
            <a:fillRect/>
          </a:stretch>
        </p:blipFill>
        <p:spPr bwMode="auto">
          <a:xfrm>
            <a:off x="2514600" y="1587500"/>
            <a:ext cx="4752975" cy="4000500"/>
          </a:xfrm>
          <a:prstGeom prst="rect">
            <a:avLst/>
          </a:prstGeom>
          <a:noFill/>
          <a:ln w="9525">
            <a:noFill/>
            <a:miter lim="800000"/>
            <a:headEnd/>
            <a:tailEnd/>
          </a:ln>
        </p:spPr>
      </p:pic>
      <p:sp>
        <p:nvSpPr>
          <p:cNvPr id="14" name="Rounded Rectangle 13"/>
          <p:cNvSpPr/>
          <p:nvPr/>
        </p:nvSpPr>
        <p:spPr>
          <a:xfrm>
            <a:off x="3429000" y="1892300"/>
            <a:ext cx="6858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031" name="Picture 7"/>
          <p:cNvPicPr>
            <a:picLocks noChangeAspect="1" noChangeArrowheads="1"/>
          </p:cNvPicPr>
          <p:nvPr/>
        </p:nvPicPr>
        <p:blipFill>
          <a:blip r:embed="rId7"/>
          <a:srcRect/>
          <a:stretch>
            <a:fillRect/>
          </a:stretch>
        </p:blipFill>
        <p:spPr bwMode="auto">
          <a:xfrm>
            <a:off x="2495550" y="1600200"/>
            <a:ext cx="4743450" cy="4000500"/>
          </a:xfrm>
          <a:prstGeom prst="rect">
            <a:avLst/>
          </a:prstGeom>
          <a:noFill/>
          <a:ln w="9525">
            <a:noFill/>
            <a:miter lim="800000"/>
            <a:headEnd/>
            <a:tailEnd/>
          </a:ln>
        </p:spPr>
      </p:pic>
      <p:sp>
        <p:nvSpPr>
          <p:cNvPr id="16" name="Rounded Rectangle 15"/>
          <p:cNvSpPr/>
          <p:nvPr/>
        </p:nvSpPr>
        <p:spPr>
          <a:xfrm>
            <a:off x="4114800" y="1892300"/>
            <a:ext cx="7620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1030" name="Picture 6"/>
          <p:cNvPicPr>
            <a:picLocks noChangeAspect="1" noChangeArrowheads="1"/>
          </p:cNvPicPr>
          <p:nvPr/>
        </p:nvPicPr>
        <p:blipFill>
          <a:blip r:embed="rId8"/>
          <a:srcRect/>
          <a:stretch>
            <a:fillRect/>
          </a:stretch>
        </p:blipFill>
        <p:spPr bwMode="auto">
          <a:xfrm>
            <a:off x="2514600" y="1587500"/>
            <a:ext cx="4743450" cy="4000500"/>
          </a:xfrm>
          <a:prstGeom prst="rect">
            <a:avLst/>
          </a:prstGeom>
          <a:noFill/>
          <a:ln w="9525">
            <a:noFill/>
            <a:miter lim="800000"/>
            <a:headEnd/>
            <a:tailEnd/>
          </a:ln>
        </p:spPr>
      </p:pic>
      <p:sp>
        <p:nvSpPr>
          <p:cNvPr id="18" name="Rounded Rectangle 17"/>
          <p:cNvSpPr/>
          <p:nvPr/>
        </p:nvSpPr>
        <p:spPr>
          <a:xfrm>
            <a:off x="4876800" y="1892300"/>
            <a:ext cx="762000" cy="1524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838200" y="5257800"/>
            <a:ext cx="3124200" cy="14478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System Setup</a:t>
            </a:r>
          </a:p>
          <a:p>
            <a:pPr marL="228600" indent="-228600">
              <a:buFont typeface="+mj-lt"/>
              <a:buAutoNum type="arabicPeriod"/>
              <a:defRPr/>
            </a:pPr>
            <a:r>
              <a:rPr lang="en-US" dirty="0">
                <a:solidFill>
                  <a:schemeClr val="tx1"/>
                </a:solidFill>
              </a:rPr>
              <a:t>Select </a:t>
            </a:r>
            <a:r>
              <a:rPr lang="en-US" b="1" dirty="0">
                <a:solidFill>
                  <a:schemeClr val="tx1"/>
                </a:solidFill>
                <a:effectLst>
                  <a:outerShdw blurRad="38100" dist="38100" dir="2700000" algn="tl">
                    <a:srgbClr val="000000">
                      <a:alpha val="43137"/>
                    </a:srgbClr>
                  </a:outerShdw>
                </a:effectLst>
              </a:rPr>
              <a:t>Scheduled Tasks</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New</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to create a new alert</a:t>
            </a:r>
          </a:p>
          <a:p>
            <a:pPr marL="228600" indent="-228600">
              <a:buFont typeface="+mj-lt"/>
              <a:buAutoNum type="arabicPeriod"/>
              <a:defRPr/>
            </a:pPr>
            <a:r>
              <a:rPr lang="en-US" dirty="0">
                <a:solidFill>
                  <a:schemeClr val="tx1"/>
                </a:solidFill>
              </a:rPr>
              <a:t>Move through the </a:t>
            </a:r>
            <a:r>
              <a:rPr lang="en-US" b="1" dirty="0">
                <a:solidFill>
                  <a:schemeClr val="tx1"/>
                </a:solidFill>
                <a:effectLst>
                  <a:outerShdw blurRad="38100" dist="38100" dir="2700000" algn="tl">
                    <a:srgbClr val="000000">
                      <a:alpha val="43137"/>
                    </a:srgbClr>
                  </a:outerShdw>
                </a:effectLst>
              </a:rPr>
              <a:t>Tabs</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to define what you want to schedule</a:t>
            </a:r>
            <a:endParaRPr lang="en-US" b="1" dirty="0">
              <a:solidFill>
                <a:schemeClr val="tx1"/>
              </a:solidFill>
              <a:effectLst>
                <a:outerShdw blurRad="38100" dist="38100" dir="2700000" algn="tl">
                  <a:srgbClr val="000000">
                    <a:alpha val="43137"/>
                  </a:srgbClr>
                </a:outerShdw>
              </a:effectLst>
            </a:endParaRP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OK</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to finish scheduling this new task</a:t>
            </a:r>
            <a:endParaRPr lang="en-US" b="1" dirty="0">
              <a:solidFill>
                <a:schemeClr val="tx1"/>
              </a:solidFill>
              <a:effectLst>
                <a:outerShdw blurRad="38100" dist="38100" dir="2700000" algn="tl">
                  <a:srgbClr val="000000">
                    <a:alpha val="43137"/>
                  </a:srgbClr>
                </a:outerShdw>
              </a:effectLst>
            </a:endParaRPr>
          </a:p>
          <a:p>
            <a:pPr marL="228600" indent="-228600">
              <a:buFont typeface="+mj-lt"/>
              <a:buAutoNum type="arabicPeriod"/>
              <a:defRPr/>
            </a:pPr>
            <a:endParaRPr lang="en-US" b="1" dirty="0">
              <a:solidFill>
                <a:schemeClr val="tx1"/>
              </a:solidFill>
              <a:effectLst>
                <a:outerShdw blurRad="38100" dist="38100" dir="2700000" algn="tl">
                  <a:srgbClr val="000000">
                    <a:alpha val="43137"/>
                  </a:srgbClr>
                </a:outerShdw>
              </a:effectLst>
            </a:endParaRPr>
          </a:p>
        </p:txBody>
      </p:sp>
      <p:grpSp>
        <p:nvGrpSpPr>
          <p:cNvPr id="24" name="Group 23"/>
          <p:cNvGrpSpPr>
            <a:grpSpLocks/>
          </p:cNvGrpSpPr>
          <p:nvPr/>
        </p:nvGrpSpPr>
        <p:grpSpPr bwMode="auto">
          <a:xfrm>
            <a:off x="5638800" y="3721100"/>
            <a:ext cx="3421063" cy="762000"/>
            <a:chOff x="5638800" y="3429000"/>
            <a:chExt cx="3420782" cy="762000"/>
          </a:xfrm>
        </p:grpSpPr>
        <p:sp>
          <p:nvSpPr>
            <p:cNvPr id="19" name="AutoShape 41"/>
            <p:cNvSpPr>
              <a:spLocks/>
            </p:cNvSpPr>
            <p:nvPr/>
          </p:nvSpPr>
          <p:spPr bwMode="auto">
            <a:xfrm>
              <a:off x="7238869" y="3505200"/>
              <a:ext cx="1820713" cy="685800"/>
            </a:xfrm>
            <a:prstGeom prst="borderCallout1">
              <a:avLst>
                <a:gd name="adj1" fmla="val 11111"/>
                <a:gd name="adj2" fmla="val -3333"/>
                <a:gd name="adj3" fmla="val -138439"/>
                <a:gd name="adj4" fmla="val -121661"/>
              </a:avLst>
            </a:prstGeom>
            <a:ln>
              <a:headEnd/>
              <a:tailEnd type="triangle" w="med" len="med"/>
            </a:ln>
          </p:spPr>
          <p:style>
            <a:lnRef idx="1">
              <a:schemeClr val="accent6"/>
            </a:lnRef>
            <a:fillRef idx="3">
              <a:schemeClr val="accent6"/>
            </a:fillRef>
            <a:effectRef idx="2">
              <a:schemeClr val="accent6"/>
            </a:effectRef>
            <a:fontRef idx="minor">
              <a:schemeClr val="lt1"/>
            </a:fontRef>
          </p:style>
          <p:txBody>
            <a:bodyPr/>
            <a:lstStyle/>
            <a:p>
              <a:pPr algn="ctr">
                <a:defRPr/>
              </a:pPr>
              <a:r>
                <a:rPr lang="en-US" dirty="0"/>
                <a:t>Note all the different Output </a:t>
              </a:r>
              <a:r>
                <a:rPr lang="en-US" b="1" dirty="0">
                  <a:effectLst>
                    <a:outerShdw blurRad="38100" dist="38100" dir="2700000" algn="tl">
                      <a:srgbClr val="000000">
                        <a:alpha val="43137"/>
                      </a:srgbClr>
                    </a:outerShdw>
                  </a:effectLst>
                </a:rPr>
                <a:t>Devices</a:t>
              </a:r>
              <a:r>
                <a:rPr lang="en-US" dirty="0">
                  <a:effectLst>
                    <a:outerShdw blurRad="38100" dist="38100" dir="2700000" algn="tl">
                      <a:srgbClr val="000000">
                        <a:alpha val="43137"/>
                      </a:srgbClr>
                    </a:outerShdw>
                  </a:effectLst>
                </a:rPr>
                <a:t> </a:t>
              </a:r>
              <a:r>
                <a:rPr lang="en-US" dirty="0"/>
                <a:t>and </a:t>
              </a:r>
              <a:r>
                <a:rPr lang="en-US" b="1" dirty="0">
                  <a:effectLst>
                    <a:outerShdw blurRad="38100" dist="38100" dir="2700000" algn="tl">
                      <a:srgbClr val="000000">
                        <a:alpha val="43137"/>
                      </a:srgbClr>
                    </a:outerShdw>
                  </a:effectLst>
                </a:rPr>
                <a:t>Formats</a:t>
              </a:r>
            </a:p>
          </p:txBody>
        </p:sp>
        <p:cxnSp>
          <p:nvCxnSpPr>
            <p:cNvPr id="22" name="Straight Arrow Connector 21"/>
            <p:cNvCxnSpPr/>
            <p:nvPr/>
          </p:nvCxnSpPr>
          <p:spPr>
            <a:xfrm rot="10800000">
              <a:off x="5638800" y="3429000"/>
              <a:ext cx="1676262" cy="152400"/>
            </a:xfrm>
            <a:prstGeom prst="straightConnector1">
              <a:avLst/>
            </a:prstGeom>
            <a:ln>
              <a:headEnd/>
              <a:tailEnd type="triangle" w="med" len="med"/>
            </a:ln>
          </p:spPr>
          <p:style>
            <a:lnRef idx="1">
              <a:schemeClr val="accent6"/>
            </a:lnRef>
            <a:fillRef idx="3">
              <a:schemeClr val="accent6"/>
            </a:fillRef>
            <a:effectRef idx="2">
              <a:schemeClr val="accent6"/>
            </a:effectRef>
            <a:fontRef idx="minor">
              <a:schemeClr val="lt1"/>
            </a:fontRef>
          </p:style>
        </p:cxnSp>
      </p:grpSp>
      <p:sp>
        <p:nvSpPr>
          <p:cNvPr id="23" name="Rounded Rectangle 22"/>
          <p:cNvSpPr/>
          <p:nvPr/>
        </p:nvSpPr>
        <p:spPr>
          <a:xfrm>
            <a:off x="4800600" y="5016500"/>
            <a:ext cx="914400" cy="3048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
        <p:nvSpPr>
          <p:cNvPr id="26"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Schedule Automatically Delivered Reports</a:t>
            </a:r>
          </a:p>
        </p:txBody>
      </p:sp>
      <p:pic>
        <p:nvPicPr>
          <p:cNvPr id="53267" name="Picture 2" descr="http://www.icic.de/images/home_button.png">
            <a:hlinkClick r:id="rId9" action="ppaction://hlinksldjump"/>
          </p:cNvPr>
          <p:cNvPicPr>
            <a:picLocks noChangeAspect="1" noChangeArrowheads="1"/>
          </p:cNvPicPr>
          <p:nvPr/>
        </p:nvPicPr>
        <p:blipFill>
          <a:blip r:embed="rId10"/>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500"/>
                                        <p:tgtEl>
                                          <p:spTgt spid="10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1"/>
                                        </p:tgtEl>
                                        <p:attrNameLst>
                                          <p:attrName>style.visibility</p:attrName>
                                        </p:attrNameLst>
                                      </p:cBhvr>
                                      <p:to>
                                        <p:strVal val="visible"/>
                                      </p:to>
                                    </p:se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20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5" grpId="0" animBg="1"/>
      <p:bldP spid="12" grpId="0" animBg="1"/>
      <p:bldP spid="14" grpId="0" animBg="1"/>
      <p:bldP spid="16" grpId="0" animBg="1"/>
      <p:bldP spid="18"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495800" y="3962400"/>
            <a:ext cx="3048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800600" y="39624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4495800" y="3048000"/>
            <a:ext cx="304800" cy="6858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800600" y="3048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95800" y="4953000"/>
            <a:ext cx="304800" cy="685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4800600" y="4953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4495800" y="213360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4800600" y="21336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4495800" y="121920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4800600" y="12192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83" name="TextBox 25">
            <a:hlinkClick r:id="rId2" action="ppaction://hlinksldjump"/>
          </p:cNvPr>
          <p:cNvSpPr txBox="1">
            <a:spLocks noChangeArrowheads="1"/>
          </p:cNvSpPr>
          <p:nvPr/>
        </p:nvSpPr>
        <p:spPr bwMode="auto">
          <a:xfrm>
            <a:off x="4876800" y="22860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3" action="ppaction://hlinksldjump"/>
              </a:rPr>
              <a:t>Troubleshoot Issues</a:t>
            </a:r>
            <a:endParaRPr lang="en-US" sz="1600" b="1" u="sng">
              <a:solidFill>
                <a:schemeClr val="accent2"/>
              </a:solidFill>
              <a:latin typeface="Arial" charset="0"/>
            </a:endParaRPr>
          </a:p>
        </p:txBody>
      </p:sp>
      <p:sp>
        <p:nvSpPr>
          <p:cNvPr id="54284" name="TextBox 27">
            <a:hlinkClick r:id="rId4" action="ppaction://hlinksldjump"/>
          </p:cNvPr>
          <p:cNvSpPr txBox="1">
            <a:spLocks noChangeArrowheads="1"/>
          </p:cNvSpPr>
          <p:nvPr/>
        </p:nvSpPr>
        <p:spPr bwMode="auto">
          <a:xfrm>
            <a:off x="4876800" y="3124200"/>
            <a:ext cx="2362200" cy="581025"/>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5" action="ppaction://hlinksldjump"/>
              </a:rPr>
              <a:t>Prepare Regulatory &amp; Internal Reports</a:t>
            </a:r>
            <a:endParaRPr lang="en-US" sz="1600" b="1" u="sng">
              <a:solidFill>
                <a:schemeClr val="accent2"/>
              </a:solidFill>
              <a:latin typeface="Arial" charset="0"/>
            </a:endParaRPr>
          </a:p>
        </p:txBody>
      </p:sp>
      <p:sp>
        <p:nvSpPr>
          <p:cNvPr id="54285" name="TextBox 24"/>
          <p:cNvSpPr txBox="1">
            <a:spLocks noChangeArrowheads="1"/>
          </p:cNvSpPr>
          <p:nvPr/>
        </p:nvSpPr>
        <p:spPr bwMode="auto">
          <a:xfrm>
            <a:off x="4876800" y="5105400"/>
            <a:ext cx="33528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Manage Complex Calculations</a:t>
            </a:r>
            <a:endParaRPr lang="en-US" sz="1600" b="1" u="sng">
              <a:solidFill>
                <a:schemeClr val="accent2"/>
              </a:solidFill>
              <a:latin typeface="Arial" charset="0"/>
            </a:endParaRPr>
          </a:p>
        </p:txBody>
      </p:sp>
      <p:sp>
        <p:nvSpPr>
          <p:cNvPr id="24" name="TextBox 23">
            <a:hlinkClick r:id="rId7" action="ppaction://hlinksldjump"/>
          </p:cNvPr>
          <p:cNvSpPr txBox="1"/>
          <p:nvPr/>
        </p:nvSpPr>
        <p:spPr bwMode="auto">
          <a:xfrm>
            <a:off x="4876800" y="4114800"/>
            <a:ext cx="3429000" cy="338138"/>
          </a:xfrm>
          <a:prstGeom prst="rect">
            <a:avLst/>
          </a:prstGeom>
          <a:noFill/>
        </p:spPr>
        <p:txBody>
          <a:bodyPr>
            <a:spAutoFit/>
          </a:bodyPr>
          <a:lstStyle/>
          <a:p>
            <a:pPr>
              <a:defRPr/>
            </a:pPr>
            <a:r>
              <a:rPr lang="en-US" sz="1600" b="1" u="sng" dirty="0">
                <a:solidFill>
                  <a:schemeClr val="accent2"/>
                </a:solidFill>
                <a:latin typeface="+mn-lt"/>
                <a:hlinkClick r:id="rId8" action="ppaction://hlinksldjump"/>
              </a:rPr>
              <a:t>Easily Compile Data</a:t>
            </a:r>
            <a:endParaRPr lang="en-US" sz="1600" b="1" u="sng" dirty="0">
              <a:solidFill>
                <a:schemeClr val="accent2"/>
              </a:solidFill>
              <a:latin typeface="+mn-lt"/>
            </a:endParaRPr>
          </a:p>
        </p:txBody>
      </p:sp>
      <p:sp>
        <p:nvSpPr>
          <p:cNvPr id="54287" name="TextBox 26">
            <a:hlinkClick r:id="rId9" action="ppaction://hlinksldjump"/>
          </p:cNvPr>
          <p:cNvSpPr txBox="1">
            <a:spLocks noChangeArrowheads="1"/>
          </p:cNvSpPr>
          <p:nvPr/>
        </p:nvSpPr>
        <p:spPr bwMode="auto">
          <a:xfrm>
            <a:off x="4876800" y="14097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10" action="ppaction://hlinksldjump"/>
              </a:rPr>
              <a:t>Monitor &amp; Improve Operations</a:t>
            </a:r>
            <a:endParaRPr lang="en-US" sz="1600" b="1" u="sng">
              <a:solidFill>
                <a:schemeClr val="accent2"/>
              </a:solidFill>
              <a:latin typeface="Arial" charset="0"/>
            </a:endParaRPr>
          </a:p>
        </p:txBody>
      </p:sp>
      <p:sp>
        <p:nvSpPr>
          <p:cNvPr id="54288" name="Title 35"/>
          <p:cNvSpPr>
            <a:spLocks noGrp="1"/>
          </p:cNvSpPr>
          <p:nvPr>
            <p:ph type="title" idx="4294967295"/>
          </p:nvPr>
        </p:nvSpPr>
        <p:spPr/>
        <p:txBody>
          <a:bodyPr/>
          <a:lstStyle/>
          <a:p>
            <a:r>
              <a:rPr lang="en-US" smtClean="0"/>
              <a:t>Areas of Discovery and Exploration</a:t>
            </a:r>
            <a:br>
              <a:rPr lang="en-US" smtClean="0"/>
            </a:br>
            <a:r>
              <a:rPr lang="en-US" smtClean="0"/>
              <a:t>(</a:t>
            </a:r>
            <a:r>
              <a:rPr lang="en-US" sz="2000" smtClean="0"/>
              <a:t>Click on hyperlink to navigate to the “Area of Discovery”)</a:t>
            </a:r>
            <a:r>
              <a:rPr lang="en-US" smtClean="0"/>
              <a:t> </a:t>
            </a:r>
          </a:p>
        </p:txBody>
      </p:sp>
      <p:pic>
        <p:nvPicPr>
          <p:cNvPr id="54289" name="Picture 19"/>
          <p:cNvPicPr>
            <a:picLocks noChangeAspect="1" noChangeArrowheads="1"/>
          </p:cNvPicPr>
          <p:nvPr/>
        </p:nvPicPr>
        <p:blipFill>
          <a:blip r:embed="rId11"/>
          <a:srcRect/>
          <a:stretch>
            <a:fillRect/>
          </a:stretch>
        </p:blipFill>
        <p:spPr bwMode="auto">
          <a:xfrm>
            <a:off x="381000" y="1447800"/>
            <a:ext cx="2514600" cy="1897063"/>
          </a:xfrm>
          <a:prstGeom prst="rect">
            <a:avLst/>
          </a:prstGeom>
          <a:noFill/>
          <a:ln w="9525">
            <a:noFill/>
            <a:miter lim="800000"/>
            <a:headEnd/>
            <a:tailEnd/>
          </a:ln>
        </p:spPr>
      </p:pic>
      <p:sp>
        <p:nvSpPr>
          <p:cNvPr id="54290" name="AutoShape 21"/>
          <p:cNvSpPr>
            <a:spLocks/>
          </p:cNvSpPr>
          <p:nvPr/>
        </p:nvSpPr>
        <p:spPr bwMode="auto">
          <a:xfrm>
            <a:off x="3733800" y="1219200"/>
            <a:ext cx="609600" cy="4648200"/>
          </a:xfrm>
          <a:prstGeom prst="rightBrace">
            <a:avLst>
              <a:gd name="adj1" fmla="val 63542"/>
              <a:gd name="adj2" fmla="val 50000"/>
            </a:avLst>
          </a:prstGeom>
          <a:no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pic>
        <p:nvPicPr>
          <p:cNvPr id="54291" name="Picture 22"/>
          <p:cNvPicPr>
            <a:picLocks noChangeAspect="1" noChangeArrowheads="1"/>
          </p:cNvPicPr>
          <p:nvPr/>
        </p:nvPicPr>
        <p:blipFill>
          <a:blip r:embed="rId12"/>
          <a:srcRect/>
          <a:stretch>
            <a:fillRect/>
          </a:stretch>
        </p:blipFill>
        <p:spPr bwMode="auto">
          <a:xfrm>
            <a:off x="1143000" y="2895600"/>
            <a:ext cx="2533650" cy="1903413"/>
          </a:xfrm>
          <a:prstGeom prst="rect">
            <a:avLst/>
          </a:prstGeom>
          <a:noFill/>
          <a:ln w="9525">
            <a:noFill/>
            <a:miter lim="800000"/>
            <a:headEnd/>
            <a:tailEnd/>
          </a:ln>
        </p:spPr>
      </p:pic>
      <p:sp>
        <p:nvSpPr>
          <p:cNvPr id="19" name="Rounded Rectangle 18"/>
          <p:cNvSpPr/>
          <p:nvPr/>
        </p:nvSpPr>
        <p:spPr>
          <a:xfrm>
            <a:off x="4343400" y="3886200"/>
            <a:ext cx="4267200" cy="8382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14400" y="0"/>
            <a:ext cx="7620000" cy="1219200"/>
          </a:xfrm>
          <a:prstGeom prst="rect">
            <a:avLst/>
          </a:prstGeom>
          <a:noFill/>
          <a:ln w="9525">
            <a:noFill/>
            <a:miter lim="800000"/>
            <a:headEnd/>
            <a:tailEnd/>
          </a:ln>
        </p:spPr>
        <p:txBody>
          <a:bodyPr anchor="ctr"/>
          <a:lstStyle/>
          <a:p>
            <a:pPr eaLnBrk="0" hangingPunct="0">
              <a:defRPr/>
            </a:pPr>
            <a:r>
              <a:rPr lang="en-US" sz="40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Easily Compile Data</a:t>
            </a:r>
          </a:p>
        </p:txBody>
      </p:sp>
      <p:sp>
        <p:nvSpPr>
          <p:cNvPr id="6" name="Rectangle 3"/>
          <p:cNvSpPr txBox="1">
            <a:spLocks noChangeArrowheads="1"/>
          </p:cNvSpPr>
          <p:nvPr/>
        </p:nvSpPr>
        <p:spPr bwMode="auto">
          <a:xfrm>
            <a:off x="1143000" y="1524000"/>
            <a:ext cx="6934200" cy="3276600"/>
          </a:xfrm>
          <a:prstGeom prst="rect">
            <a:avLst/>
          </a:prstGeom>
          <a:noFill/>
          <a:ln w="9525">
            <a:noFill/>
            <a:miter lim="800000"/>
            <a:headEnd/>
            <a:tailEnd/>
          </a:ln>
        </p:spPr>
        <p:txBody>
          <a:bodyPr/>
          <a:lstStyle/>
          <a:p>
            <a:pPr marL="225425" indent="-225425" eaLnBrk="0" hangingPunct="0">
              <a:lnSpc>
                <a:spcPct val="90000"/>
              </a:lnSpc>
              <a:spcBef>
                <a:spcPct val="20000"/>
              </a:spcBef>
              <a:buClr>
                <a:srgbClr val="09407B"/>
              </a:buClr>
              <a:buFontTx/>
              <a:buChar char="•"/>
              <a:defRPr/>
            </a:pPr>
            <a:r>
              <a:rPr lang="en-US" sz="3200" kern="0" dirty="0">
                <a:latin typeface="+mn-lt"/>
                <a:ea typeface="+mn-ea"/>
                <a:cs typeface="+mn-cs"/>
                <a:hlinkClick r:id="rId3" action="ppaction://hlinksldjump"/>
              </a:rPr>
              <a:t>Manual data entry</a:t>
            </a:r>
            <a:endParaRPr lang="en-US" sz="3200" kern="0" dirty="0">
              <a:latin typeface="+mn-lt"/>
              <a:ea typeface="+mn-ea"/>
              <a:cs typeface="+mn-cs"/>
            </a:endParaRPr>
          </a:p>
          <a:p>
            <a:pPr marL="225425" indent="-225425" eaLnBrk="0" hangingPunct="0">
              <a:lnSpc>
                <a:spcPct val="90000"/>
              </a:lnSpc>
              <a:spcBef>
                <a:spcPct val="20000"/>
              </a:spcBef>
              <a:buClr>
                <a:srgbClr val="09407B"/>
              </a:buClr>
              <a:buFontTx/>
              <a:buChar char="•"/>
              <a:defRPr/>
            </a:pPr>
            <a:r>
              <a:rPr lang="en-US" sz="3200" kern="0" dirty="0">
                <a:latin typeface="+mn-lt"/>
                <a:ea typeface="+mn-ea"/>
                <a:cs typeface="+mn-cs"/>
                <a:hlinkClick r:id="rId4" action="ppaction://hlinksldjump"/>
              </a:rPr>
              <a:t>Automatic data entry through interfaces</a:t>
            </a:r>
            <a:endParaRPr lang="en-US" sz="2400" i="1" kern="0" dirty="0">
              <a:latin typeface="+mn-lt"/>
              <a:ea typeface="+mn-ea"/>
              <a:cs typeface="+mn-cs"/>
            </a:endParaRPr>
          </a:p>
          <a:p>
            <a:pPr eaLnBrk="0" hangingPunct="0">
              <a:lnSpc>
                <a:spcPct val="90000"/>
              </a:lnSpc>
              <a:spcBef>
                <a:spcPct val="20000"/>
              </a:spcBef>
              <a:buClr>
                <a:srgbClr val="09407B"/>
              </a:buClr>
              <a:defRPr/>
            </a:pPr>
            <a:endParaRPr lang="en-US" sz="2000" i="1" kern="0" dirty="0">
              <a:latin typeface="+mn-lt"/>
              <a:ea typeface="+mn-ea"/>
              <a:cs typeface="+mn-cs"/>
            </a:endParaRPr>
          </a:p>
        </p:txBody>
      </p:sp>
      <p:pic>
        <p:nvPicPr>
          <p:cNvPr id="55299" name="Picture 2"/>
          <p:cNvPicPr>
            <a:picLocks noChangeAspect="1" noChangeArrowheads="1"/>
          </p:cNvPicPr>
          <p:nvPr/>
        </p:nvPicPr>
        <p:blipFill>
          <a:blip r:embed="rId5"/>
          <a:srcRect/>
          <a:stretch>
            <a:fillRect/>
          </a:stretch>
        </p:blipFill>
        <p:spPr bwMode="auto">
          <a:xfrm>
            <a:off x="8191500" y="6191250"/>
            <a:ext cx="952500" cy="6667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p:cNvPicPr>
            <a:picLocks noChangeAspect="1" noChangeArrowheads="1"/>
          </p:cNvPicPr>
          <p:nvPr/>
        </p:nvPicPr>
        <p:blipFill>
          <a:blip r:embed="rId2"/>
          <a:srcRect/>
          <a:stretch>
            <a:fillRect/>
          </a:stretch>
        </p:blipFill>
        <p:spPr bwMode="auto">
          <a:xfrm>
            <a:off x="838200" y="914400"/>
            <a:ext cx="7324725" cy="5410200"/>
          </a:xfrm>
          <a:prstGeom prst="rect">
            <a:avLst/>
          </a:prstGeom>
          <a:noFill/>
          <a:ln w="9525">
            <a:noFill/>
            <a:miter lim="800000"/>
            <a:headEnd/>
            <a:tailEnd/>
          </a:ln>
        </p:spPr>
      </p:pic>
      <p:sp>
        <p:nvSpPr>
          <p:cNvPr id="131077" name="AutoShape 5"/>
          <p:cNvSpPr>
            <a:spLocks/>
          </p:cNvSpPr>
          <p:nvPr/>
        </p:nvSpPr>
        <p:spPr bwMode="auto">
          <a:xfrm>
            <a:off x="4724400" y="2971800"/>
            <a:ext cx="2286000" cy="838200"/>
          </a:xfrm>
          <a:prstGeom prst="borderCallout1">
            <a:avLst>
              <a:gd name="adj1" fmla="val -5553"/>
              <a:gd name="adj2" fmla="val -1191"/>
              <a:gd name="adj3" fmla="val -133034"/>
              <a:gd name="adj4" fmla="val -34048"/>
            </a:avLst>
          </a:prstGeom>
          <a:ln>
            <a:headEnd/>
            <a:tailEnd type="triangle" w="med" len="med"/>
          </a:ln>
        </p:spPr>
        <p:style>
          <a:lnRef idx="1">
            <a:schemeClr val="accent6"/>
          </a:lnRef>
          <a:fillRef idx="3">
            <a:schemeClr val="accent6"/>
          </a:fillRef>
          <a:effectRef idx="2">
            <a:schemeClr val="accent6"/>
          </a:effectRef>
          <a:fontRef idx="minor">
            <a:schemeClr val="lt1"/>
          </a:fontRef>
        </p:style>
        <p:txBody>
          <a:bodyPr/>
          <a:lstStyle/>
          <a:p>
            <a:pPr>
              <a:defRPr/>
            </a:pPr>
            <a:r>
              <a:rPr lang="en-US" dirty="0"/>
              <a:t>Note that Effluent pH can swing between Daily Limits 6 pH to 8 pH and Entry Limits of 5 to 10.</a:t>
            </a:r>
          </a:p>
        </p:txBody>
      </p:sp>
      <p:sp>
        <p:nvSpPr>
          <p:cNvPr id="131079" name="AutoShape 7"/>
          <p:cNvSpPr>
            <a:spLocks/>
          </p:cNvSpPr>
          <p:nvPr/>
        </p:nvSpPr>
        <p:spPr bwMode="auto">
          <a:xfrm>
            <a:off x="4648200" y="4267200"/>
            <a:ext cx="2209800" cy="609600"/>
          </a:xfrm>
          <a:prstGeom prst="borderCallout1">
            <a:avLst>
              <a:gd name="adj1" fmla="val 18750"/>
              <a:gd name="adj2" fmla="val 103449"/>
              <a:gd name="adj3" fmla="val -43750"/>
              <a:gd name="adj4" fmla="val 137931"/>
            </a:avLst>
          </a:prstGeom>
          <a:ln>
            <a:headEnd/>
            <a:tailEnd/>
          </a:ln>
        </p:spPr>
        <p:style>
          <a:lnRef idx="1">
            <a:schemeClr val="accent6"/>
          </a:lnRef>
          <a:fillRef idx="3">
            <a:schemeClr val="accent6"/>
          </a:fillRef>
          <a:effectRef idx="2">
            <a:schemeClr val="accent6"/>
          </a:effectRef>
          <a:fontRef idx="minor">
            <a:schemeClr val="lt1"/>
          </a:fontRef>
        </p:style>
        <p:txBody>
          <a:bodyPr/>
          <a:lstStyle/>
          <a:p>
            <a:pPr>
              <a:defRPr/>
            </a:pPr>
            <a:r>
              <a:rPr lang="en-US" dirty="0"/>
              <a:t>Hach WIMS will alert me if I enter a value outside these limits in this cell</a:t>
            </a:r>
          </a:p>
          <a:p>
            <a:pPr algn="ctr">
              <a:defRPr/>
            </a:pPr>
            <a:endParaRPr lang="en-US" dirty="0"/>
          </a:p>
        </p:txBody>
      </p:sp>
      <p:pic>
        <p:nvPicPr>
          <p:cNvPr id="131080" name="Picture 8"/>
          <p:cNvPicPr>
            <a:picLocks noChangeAspect="1" noChangeArrowheads="1"/>
          </p:cNvPicPr>
          <p:nvPr/>
        </p:nvPicPr>
        <p:blipFill>
          <a:blip r:embed="rId3"/>
          <a:srcRect/>
          <a:stretch>
            <a:fillRect/>
          </a:stretch>
        </p:blipFill>
        <p:spPr bwMode="auto">
          <a:xfrm>
            <a:off x="838200" y="857250"/>
            <a:ext cx="7334250" cy="4781550"/>
          </a:xfrm>
          <a:prstGeom prst="rect">
            <a:avLst/>
          </a:prstGeom>
          <a:noFill/>
          <a:ln w="9525">
            <a:noFill/>
            <a:miter lim="800000"/>
            <a:headEnd/>
            <a:tailEnd/>
          </a:ln>
        </p:spPr>
      </p:pic>
      <p:sp>
        <p:nvSpPr>
          <p:cNvPr id="131081" name="Text Box 9"/>
          <p:cNvSpPr txBox="1">
            <a:spLocks noChangeArrowheads="1"/>
          </p:cNvSpPr>
          <p:nvPr/>
        </p:nvSpPr>
        <p:spPr bwMode="auto">
          <a:xfrm>
            <a:off x="2133600" y="4800600"/>
            <a:ext cx="1828800" cy="4667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a:t>Oops, I forgot to include the decimal point.</a:t>
            </a:r>
          </a:p>
        </p:txBody>
      </p:sp>
      <p:sp>
        <p:nvSpPr>
          <p:cNvPr id="8"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Manual Data Entry</a:t>
            </a:r>
          </a:p>
        </p:txBody>
      </p:sp>
      <p:sp>
        <p:nvSpPr>
          <p:cNvPr id="9" name="Rounded Rectangle 8"/>
          <p:cNvSpPr/>
          <p:nvPr/>
        </p:nvSpPr>
        <p:spPr>
          <a:xfrm>
            <a:off x="838200" y="5562600"/>
            <a:ext cx="3962400" cy="12192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on </a:t>
            </a:r>
            <a:r>
              <a:rPr lang="en-US" b="1" dirty="0">
                <a:solidFill>
                  <a:schemeClr val="tx1"/>
                </a:solidFill>
                <a:effectLst>
                  <a:outerShdw blurRad="38100" dist="38100" dir="2700000" algn="tl">
                    <a:srgbClr val="000000">
                      <a:alpha val="43137"/>
                    </a:srgbClr>
                  </a:outerShdw>
                </a:effectLst>
              </a:rPr>
              <a:t>System Setup</a:t>
            </a:r>
          </a:p>
          <a:p>
            <a:pPr marL="228600" indent="-228600">
              <a:buFont typeface="+mj-lt"/>
              <a:buAutoNum type="arabicPeriod"/>
              <a:defRPr/>
            </a:pPr>
            <a:r>
              <a:rPr lang="en-US" dirty="0">
                <a:solidFill>
                  <a:schemeClr val="tx1"/>
                </a:solidFill>
              </a:rPr>
              <a:t>Select</a:t>
            </a:r>
            <a:r>
              <a:rPr lang="en-US" b="1" dirty="0">
                <a:solidFill>
                  <a:schemeClr val="tx1"/>
                </a:solidFill>
              </a:rPr>
              <a:t> </a:t>
            </a:r>
            <a:r>
              <a:rPr lang="en-US" b="1" dirty="0">
                <a:solidFill>
                  <a:schemeClr val="tx1"/>
                </a:solidFill>
                <a:effectLst>
                  <a:outerShdw blurRad="38100" dist="38100" dir="2700000" algn="tl">
                    <a:srgbClr val="000000">
                      <a:alpha val="43137"/>
                    </a:srgbClr>
                  </a:outerShdw>
                </a:effectLst>
              </a:rPr>
              <a:t>Edit/View Variable</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Interface </a:t>
            </a:r>
            <a:r>
              <a:rPr lang="en-US" dirty="0">
                <a:solidFill>
                  <a:schemeClr val="tx1"/>
                </a:solidFill>
              </a:rPr>
              <a:t>tab (note: this is only available to certain admin users</a:t>
            </a:r>
          </a:p>
          <a:p>
            <a:pPr marL="228600" indent="-228600">
              <a:buFont typeface="+mj-lt"/>
              <a:buAutoNum type="arabicPeriod"/>
              <a:defRPr/>
            </a:pPr>
            <a:r>
              <a:rPr lang="en-US" dirty="0">
                <a:solidFill>
                  <a:schemeClr val="tx1"/>
                </a:solidFill>
              </a:rPr>
              <a:t>Note all the </a:t>
            </a:r>
            <a:r>
              <a:rPr lang="en-US" b="1" dirty="0">
                <a:solidFill>
                  <a:schemeClr val="tx1"/>
                </a:solidFill>
                <a:effectLst>
                  <a:outerShdw blurRad="38100" dist="38100" dir="2700000" algn="tl">
                    <a:srgbClr val="000000">
                      <a:alpha val="43137"/>
                    </a:srgbClr>
                  </a:outerShdw>
                </a:effectLst>
              </a:rPr>
              <a:t>options</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available to configure an </a:t>
            </a:r>
            <a:r>
              <a:rPr lang="en-US" b="1" dirty="0">
                <a:solidFill>
                  <a:schemeClr val="tx1"/>
                </a:solidFill>
                <a:effectLst>
                  <a:outerShdw blurRad="38100" dist="38100" dir="2700000" algn="tl">
                    <a:srgbClr val="000000">
                      <a:alpha val="43137"/>
                    </a:srgbClr>
                  </a:outerShdw>
                </a:effectLst>
              </a:rPr>
              <a:t>Interface</a:t>
            </a:r>
          </a:p>
        </p:txBody>
      </p:sp>
      <p:cxnSp>
        <p:nvCxnSpPr>
          <p:cNvPr id="11" name="Straight Arrow Connector 10"/>
          <p:cNvCxnSpPr/>
          <p:nvPr/>
        </p:nvCxnSpPr>
        <p:spPr>
          <a:xfrm rot="10800000">
            <a:off x="2286000" y="1981200"/>
            <a:ext cx="2438400" cy="990600"/>
          </a:xfrm>
          <a:prstGeom prst="straightConnector1">
            <a:avLst/>
          </a:prstGeom>
          <a:ln>
            <a:headEnd/>
            <a:tailEnd type="triangle" w="med" len="med"/>
          </a:ln>
        </p:spPr>
        <p:style>
          <a:lnRef idx="1">
            <a:schemeClr val="accent6"/>
          </a:lnRef>
          <a:fillRef idx="3">
            <a:schemeClr val="accent6"/>
          </a:fillRef>
          <a:effectRef idx="2">
            <a:schemeClr val="accent6"/>
          </a:effectRef>
          <a:fontRef idx="minor">
            <a:schemeClr val="lt1"/>
          </a:fontRef>
        </p:style>
      </p:cxnSp>
      <p:pic>
        <p:nvPicPr>
          <p:cNvPr id="57353" name="Picture 2" descr="http://www.icic.de/images/home_button.png">
            <a:hlinkClick r:id="rId4" action="ppaction://hlinksldjump"/>
          </p:cNvPr>
          <p:cNvPicPr>
            <a:picLocks noChangeAspect="1" noChangeArrowheads="1"/>
          </p:cNvPicPr>
          <p:nvPr/>
        </p:nvPicPr>
        <p:blipFill>
          <a:blip r:embed="rId5"/>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77"/>
                                        </p:tgtEl>
                                        <p:attrNameLst>
                                          <p:attrName>style.visibility</p:attrName>
                                        </p:attrNameLst>
                                      </p:cBhvr>
                                      <p:to>
                                        <p:strVal val="visible"/>
                                      </p:to>
                                    </p:set>
                                    <p:anim calcmode="lin" valueType="num">
                                      <p:cBhvr additive="base">
                                        <p:cTn id="7" dur="500" fill="hold"/>
                                        <p:tgtEl>
                                          <p:spTgt spid="131077"/>
                                        </p:tgtEl>
                                        <p:attrNameLst>
                                          <p:attrName>ppt_x</p:attrName>
                                        </p:attrNameLst>
                                      </p:cBhvr>
                                      <p:tavLst>
                                        <p:tav tm="0">
                                          <p:val>
                                            <p:strVal val="#ppt_x"/>
                                          </p:val>
                                        </p:tav>
                                        <p:tav tm="100000">
                                          <p:val>
                                            <p:strVal val="#ppt_x"/>
                                          </p:val>
                                        </p:tav>
                                      </p:tavLst>
                                    </p:anim>
                                    <p:anim calcmode="lin" valueType="num">
                                      <p:cBhvr additive="base">
                                        <p:cTn id="8" dur="500" fill="hold"/>
                                        <p:tgtEl>
                                          <p:spTgt spid="1310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1079"/>
                                        </p:tgtEl>
                                        <p:attrNameLst>
                                          <p:attrName>style.visibility</p:attrName>
                                        </p:attrNameLst>
                                      </p:cBhvr>
                                      <p:to>
                                        <p:strVal val="visible"/>
                                      </p:to>
                                    </p:set>
                                    <p:anim calcmode="lin" valueType="num">
                                      <p:cBhvr additive="base">
                                        <p:cTn id="13" dur="500" fill="hold"/>
                                        <p:tgtEl>
                                          <p:spTgt spid="131079"/>
                                        </p:tgtEl>
                                        <p:attrNameLst>
                                          <p:attrName>ppt_x</p:attrName>
                                        </p:attrNameLst>
                                      </p:cBhvr>
                                      <p:tavLst>
                                        <p:tav tm="0">
                                          <p:val>
                                            <p:strVal val="#ppt_x"/>
                                          </p:val>
                                        </p:tav>
                                        <p:tav tm="100000">
                                          <p:val>
                                            <p:strVal val="#ppt_x"/>
                                          </p:val>
                                        </p:tav>
                                      </p:tavLst>
                                    </p:anim>
                                    <p:anim calcmode="lin" valueType="num">
                                      <p:cBhvr additive="base">
                                        <p:cTn id="14" dur="500" fill="hold"/>
                                        <p:tgtEl>
                                          <p:spTgt spid="1310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31080"/>
                                        </p:tgtEl>
                                        <p:attrNameLst>
                                          <p:attrName>style.visibility</p:attrName>
                                        </p:attrNameLst>
                                      </p:cBhvr>
                                      <p:to>
                                        <p:strVal val="visible"/>
                                      </p:to>
                                    </p:set>
                                    <p:animEffect transition="in" filter="blinds(horizontal)">
                                      <p:cBhvr>
                                        <p:cTn id="19" dur="500"/>
                                        <p:tgtEl>
                                          <p:spTgt spid="13108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1081"/>
                                        </p:tgtEl>
                                        <p:attrNameLst>
                                          <p:attrName>style.visibility</p:attrName>
                                        </p:attrNameLst>
                                      </p:cBhvr>
                                      <p:to>
                                        <p:strVal val="visible"/>
                                      </p:to>
                                    </p:set>
                                    <p:anim calcmode="lin" valueType="num">
                                      <p:cBhvr additive="base">
                                        <p:cTn id="24" dur="500" fill="hold"/>
                                        <p:tgtEl>
                                          <p:spTgt spid="131081"/>
                                        </p:tgtEl>
                                        <p:attrNameLst>
                                          <p:attrName>ppt_x</p:attrName>
                                        </p:attrNameLst>
                                      </p:cBhvr>
                                      <p:tavLst>
                                        <p:tav tm="0">
                                          <p:val>
                                            <p:strVal val="#ppt_x"/>
                                          </p:val>
                                        </p:tav>
                                        <p:tav tm="100000">
                                          <p:val>
                                            <p:strVal val="#ppt_x"/>
                                          </p:val>
                                        </p:tav>
                                      </p:tavLst>
                                    </p:anim>
                                    <p:anim calcmode="lin" valueType="num">
                                      <p:cBhvr additive="base">
                                        <p:cTn id="25" dur="500" fill="hold"/>
                                        <p:tgtEl>
                                          <p:spTgt spid="13108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grpId="1" nodeType="clickEffect">
                                  <p:stCondLst>
                                    <p:cond delay="0"/>
                                  </p:stCondLst>
                                  <p:childTnLst>
                                    <p:animEffect transition="out" filter="fade">
                                      <p:cBhvr>
                                        <p:cTn id="29" dur="500" tmFilter="0, 0; .2, .5; .8, .5; 1, 0"/>
                                        <p:tgtEl>
                                          <p:spTgt spid="131081"/>
                                        </p:tgtEl>
                                      </p:cBhvr>
                                    </p:animEffect>
                                    <p:animScale>
                                      <p:cBhvr>
                                        <p:cTn id="30" dur="250" autoRev="1" fill="hold"/>
                                        <p:tgtEl>
                                          <p:spTgt spid="13108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animBg="1"/>
      <p:bldP spid="131079" grpId="0" animBg="1"/>
      <p:bldP spid="131081" grpId="0" animBg="1"/>
      <p:bldP spid="13108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p:cNvPicPr>
            <a:picLocks noChangeAspect="1" noChangeArrowheads="1"/>
          </p:cNvPicPr>
          <p:nvPr/>
        </p:nvPicPr>
        <p:blipFill>
          <a:blip r:embed="rId2"/>
          <a:srcRect/>
          <a:stretch>
            <a:fillRect/>
          </a:stretch>
        </p:blipFill>
        <p:spPr bwMode="auto">
          <a:xfrm>
            <a:off x="1339850" y="711200"/>
            <a:ext cx="7642225" cy="5918200"/>
          </a:xfrm>
          <a:prstGeom prst="rect">
            <a:avLst/>
          </a:prstGeom>
          <a:noFill/>
          <a:ln w="9525">
            <a:noFill/>
            <a:miter lim="800000"/>
            <a:headEnd/>
            <a:tailEnd/>
          </a:ln>
        </p:spPr>
      </p:pic>
      <p:sp>
        <p:nvSpPr>
          <p:cNvPr id="132101" name="AutoShape 5"/>
          <p:cNvSpPr>
            <a:spLocks/>
          </p:cNvSpPr>
          <p:nvPr/>
        </p:nvSpPr>
        <p:spPr bwMode="auto">
          <a:xfrm>
            <a:off x="5410200" y="2209800"/>
            <a:ext cx="1093788" cy="623888"/>
          </a:xfrm>
          <a:prstGeom prst="borderCallout1">
            <a:avLst>
              <a:gd name="adj1" fmla="val 18750"/>
              <a:gd name="adj2" fmla="val -6250"/>
              <a:gd name="adj3" fmla="val -168750"/>
              <a:gd name="adj4" fmla="val -68750"/>
            </a:avLst>
          </a:prstGeom>
          <a:ln>
            <a:headEnd/>
            <a:tailEnd type="triangle" w="med" len="med"/>
          </a:ln>
        </p:spPr>
        <p:style>
          <a:lnRef idx="1">
            <a:schemeClr val="accent6"/>
          </a:lnRef>
          <a:fillRef idx="3">
            <a:schemeClr val="accent6"/>
          </a:fillRef>
          <a:effectRef idx="2">
            <a:schemeClr val="accent6"/>
          </a:effectRef>
          <a:fontRef idx="minor">
            <a:schemeClr val="lt1"/>
          </a:fontRef>
        </p:style>
        <p:txBody>
          <a:bodyPr/>
          <a:lstStyle/>
          <a:p>
            <a:pPr algn="ctr">
              <a:defRPr/>
            </a:pPr>
            <a:r>
              <a:rPr lang="en-US" dirty="0"/>
              <a:t>Select “Edit/View Variables”</a:t>
            </a:r>
          </a:p>
        </p:txBody>
      </p:sp>
      <p:pic>
        <p:nvPicPr>
          <p:cNvPr id="132102" name="Picture 6"/>
          <p:cNvPicPr>
            <a:picLocks noChangeAspect="1" noChangeArrowheads="1"/>
          </p:cNvPicPr>
          <p:nvPr/>
        </p:nvPicPr>
        <p:blipFill>
          <a:blip r:embed="rId3"/>
          <a:srcRect/>
          <a:stretch>
            <a:fillRect/>
          </a:stretch>
        </p:blipFill>
        <p:spPr bwMode="auto">
          <a:xfrm>
            <a:off x="2286000" y="1524000"/>
            <a:ext cx="5303838" cy="4449763"/>
          </a:xfrm>
          <a:prstGeom prst="rect">
            <a:avLst/>
          </a:prstGeom>
          <a:noFill/>
          <a:ln w="9525" algn="ctr">
            <a:solidFill>
              <a:schemeClr val="tx1"/>
            </a:solidFill>
            <a:miter lim="800000"/>
            <a:headEnd/>
            <a:tailEnd/>
          </a:ln>
        </p:spPr>
      </p:pic>
      <p:grpSp>
        <p:nvGrpSpPr>
          <p:cNvPr id="132105" name="Group 9"/>
          <p:cNvGrpSpPr>
            <a:grpSpLocks/>
          </p:cNvGrpSpPr>
          <p:nvPr/>
        </p:nvGrpSpPr>
        <p:grpSpPr bwMode="auto">
          <a:xfrm>
            <a:off x="6629400" y="3200400"/>
            <a:ext cx="1906588" cy="615950"/>
            <a:chOff x="4052" y="1486"/>
            <a:chExt cx="649" cy="153"/>
          </a:xfrm>
        </p:grpSpPr>
        <p:sp>
          <p:nvSpPr>
            <p:cNvPr id="58383" name="Oval 7"/>
            <p:cNvSpPr>
              <a:spLocks noChangeArrowheads="1"/>
            </p:cNvSpPr>
            <p:nvPr/>
          </p:nvSpPr>
          <p:spPr bwMode="auto">
            <a:xfrm>
              <a:off x="4052" y="1486"/>
              <a:ext cx="259" cy="76"/>
            </a:xfrm>
            <a:prstGeom prst="ellipse">
              <a:avLst/>
            </a:prstGeom>
            <a:noFill/>
            <a:ln w="9525" algn="ctr">
              <a:solidFill>
                <a:schemeClr val="tx1"/>
              </a:solidFill>
              <a:round/>
              <a:headEnd/>
              <a:tailEnd/>
            </a:ln>
            <a:effectLst>
              <a:prstShdw prst="shdw13" dist="53882" dir="13500000">
                <a:schemeClr val="bg2">
                  <a:alpha val="50000"/>
                </a:schemeClr>
              </a:prstShdw>
            </a:effectLst>
          </p:spPr>
          <p:txBody>
            <a:bodyPr wrap="none" anchor="ctr"/>
            <a:lstStyle/>
            <a:p>
              <a:pPr algn="ctr"/>
              <a:endParaRPr lang="en-US"/>
            </a:p>
          </p:txBody>
        </p:sp>
        <p:sp>
          <p:nvSpPr>
            <p:cNvPr id="100364" name="Text Box 8"/>
            <p:cNvSpPr txBox="1">
              <a:spLocks noChangeArrowheads="1"/>
            </p:cNvSpPr>
            <p:nvPr/>
          </p:nvSpPr>
          <p:spPr bwMode="auto">
            <a:xfrm>
              <a:off x="4337" y="1524"/>
              <a:ext cx="364" cy="11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algn="ctr">
                <a:defRPr/>
              </a:pPr>
              <a:r>
                <a:rPr lang="en-US" dirty="0"/>
                <a:t>Click</a:t>
              </a:r>
            </a:p>
            <a:p>
              <a:pPr algn="ctr">
                <a:defRPr/>
              </a:pPr>
              <a:r>
                <a:rPr lang="en-US" dirty="0"/>
                <a:t>Interface Tab</a:t>
              </a:r>
            </a:p>
          </p:txBody>
        </p:sp>
      </p:grpSp>
      <p:sp>
        <p:nvSpPr>
          <p:cNvPr id="14"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Automatic Data Entry through Interfaces</a:t>
            </a:r>
          </a:p>
        </p:txBody>
      </p:sp>
      <p:sp>
        <p:nvSpPr>
          <p:cNvPr id="15" name="Rounded Rectangle 14"/>
          <p:cNvSpPr/>
          <p:nvPr/>
        </p:nvSpPr>
        <p:spPr>
          <a:xfrm>
            <a:off x="838200" y="5410200"/>
            <a:ext cx="3962400" cy="13716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on </a:t>
            </a:r>
            <a:r>
              <a:rPr lang="en-US" b="1" dirty="0">
                <a:solidFill>
                  <a:schemeClr val="tx1"/>
                </a:solidFill>
                <a:effectLst>
                  <a:outerShdw blurRad="38100" dist="38100" dir="2700000" algn="tl">
                    <a:srgbClr val="000000">
                      <a:alpha val="43137"/>
                    </a:srgbClr>
                  </a:outerShdw>
                </a:effectLst>
              </a:rPr>
              <a:t>System Setup</a:t>
            </a:r>
          </a:p>
          <a:p>
            <a:pPr marL="228600" indent="-228600">
              <a:buFont typeface="+mj-lt"/>
              <a:buAutoNum type="arabicPeriod"/>
              <a:defRPr/>
            </a:pPr>
            <a:r>
              <a:rPr lang="en-US" dirty="0">
                <a:solidFill>
                  <a:schemeClr val="tx1"/>
                </a:solidFill>
              </a:rPr>
              <a:t>Select</a:t>
            </a:r>
            <a:r>
              <a:rPr lang="en-US" b="1" dirty="0">
                <a:solidFill>
                  <a:schemeClr val="tx1"/>
                </a:solidFill>
              </a:rPr>
              <a:t> </a:t>
            </a:r>
            <a:r>
              <a:rPr lang="en-US" b="1" dirty="0">
                <a:solidFill>
                  <a:schemeClr val="tx1"/>
                </a:solidFill>
                <a:effectLst>
                  <a:outerShdw blurRad="38100" dist="38100" dir="2700000" algn="tl">
                    <a:srgbClr val="000000">
                      <a:alpha val="43137"/>
                    </a:srgbClr>
                  </a:outerShdw>
                </a:effectLst>
              </a:rPr>
              <a:t>Edit/View Variable</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Interface </a:t>
            </a:r>
            <a:r>
              <a:rPr lang="en-US" dirty="0">
                <a:solidFill>
                  <a:schemeClr val="tx1"/>
                </a:solidFill>
              </a:rPr>
              <a:t>tab (note: this is only available to certain admin users</a:t>
            </a:r>
          </a:p>
          <a:p>
            <a:pPr marL="228600" indent="-228600">
              <a:buFont typeface="+mj-lt"/>
              <a:buAutoNum type="arabicPeriod"/>
              <a:defRPr/>
            </a:pPr>
            <a:r>
              <a:rPr lang="en-US" dirty="0">
                <a:solidFill>
                  <a:schemeClr val="tx1"/>
                </a:solidFill>
              </a:rPr>
              <a:t>Note all the </a:t>
            </a:r>
            <a:r>
              <a:rPr lang="en-US" b="1" dirty="0">
                <a:solidFill>
                  <a:schemeClr val="tx1"/>
                </a:solidFill>
                <a:effectLst>
                  <a:outerShdw blurRad="38100" dist="38100" dir="2700000" algn="tl">
                    <a:srgbClr val="000000">
                      <a:alpha val="43137"/>
                    </a:srgbClr>
                  </a:outerShdw>
                </a:effectLst>
              </a:rPr>
              <a:t>Options</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available to configure an </a:t>
            </a:r>
            <a:r>
              <a:rPr lang="en-US" b="1" dirty="0">
                <a:solidFill>
                  <a:schemeClr val="tx1"/>
                </a:solidFill>
                <a:effectLst>
                  <a:outerShdw blurRad="38100" dist="38100" dir="2700000" algn="tl">
                    <a:srgbClr val="000000">
                      <a:alpha val="43137"/>
                    </a:srgbClr>
                  </a:outerShdw>
                </a:effectLst>
              </a:rPr>
              <a:t>Interface</a:t>
            </a:r>
          </a:p>
        </p:txBody>
      </p:sp>
      <p:grpSp>
        <p:nvGrpSpPr>
          <p:cNvPr id="18" name="Group 17"/>
          <p:cNvGrpSpPr>
            <a:grpSpLocks/>
          </p:cNvGrpSpPr>
          <p:nvPr/>
        </p:nvGrpSpPr>
        <p:grpSpPr bwMode="auto">
          <a:xfrm>
            <a:off x="2895600" y="4191000"/>
            <a:ext cx="6002338" cy="1371600"/>
            <a:chOff x="2895600" y="4191000"/>
            <a:chExt cx="6001954" cy="1371190"/>
          </a:xfrm>
        </p:grpSpPr>
        <p:grpSp>
          <p:nvGrpSpPr>
            <p:cNvPr id="58377" name="Group 14"/>
            <p:cNvGrpSpPr>
              <a:grpSpLocks/>
            </p:cNvGrpSpPr>
            <p:nvPr/>
          </p:nvGrpSpPr>
          <p:grpSpPr bwMode="auto">
            <a:xfrm>
              <a:off x="2895600" y="4571510"/>
              <a:ext cx="6001954" cy="990680"/>
              <a:chOff x="813" y="2563"/>
              <a:chExt cx="4217" cy="566"/>
            </a:xfrm>
          </p:grpSpPr>
          <p:sp>
            <p:nvSpPr>
              <p:cNvPr id="100359" name="Text Box 10"/>
              <p:cNvSpPr txBox="1">
                <a:spLocks noChangeArrowheads="1"/>
              </p:cNvSpPr>
              <p:nvPr/>
            </p:nvSpPr>
            <p:spPr bwMode="auto">
              <a:xfrm>
                <a:off x="1938" y="2720"/>
                <a:ext cx="3092" cy="40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Note that, once daily, the program imports data automatically via an interface for </a:t>
                </a:r>
                <a:r>
                  <a:rPr lang="en-US" dirty="0" err="1"/>
                  <a:t>iFix</a:t>
                </a:r>
                <a:r>
                  <a:rPr lang="en-US" dirty="0"/>
                  <a:t> Historian (formerly GE </a:t>
                </a:r>
                <a:r>
                  <a:rPr lang="en-US" dirty="0" err="1"/>
                  <a:t>Intellution</a:t>
                </a:r>
                <a:r>
                  <a:rPr lang="en-US" dirty="0"/>
                  <a:t>), totalizes the data before storing it in the database</a:t>
                </a:r>
              </a:p>
            </p:txBody>
          </p:sp>
          <p:sp>
            <p:nvSpPr>
              <p:cNvPr id="58380" name="Line 11"/>
              <p:cNvSpPr>
                <a:spLocks noChangeShapeType="1"/>
              </p:cNvSpPr>
              <p:nvPr/>
            </p:nvSpPr>
            <p:spPr bwMode="auto">
              <a:xfrm flipH="1" flipV="1">
                <a:off x="813" y="2607"/>
                <a:ext cx="1553" cy="13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58381" name="Line 12"/>
              <p:cNvSpPr>
                <a:spLocks noChangeShapeType="1"/>
              </p:cNvSpPr>
              <p:nvPr/>
            </p:nvSpPr>
            <p:spPr bwMode="auto">
              <a:xfrm flipH="1" flipV="1">
                <a:off x="1724" y="2607"/>
                <a:ext cx="643" cy="13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58382" name="Line 13"/>
              <p:cNvSpPr>
                <a:spLocks noChangeShapeType="1"/>
              </p:cNvSpPr>
              <p:nvPr/>
            </p:nvSpPr>
            <p:spPr bwMode="auto">
              <a:xfrm flipH="1" flipV="1">
                <a:off x="2205" y="2563"/>
                <a:ext cx="161" cy="174"/>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grpSp>
        <p:sp>
          <p:nvSpPr>
            <p:cNvPr id="58378" name="Line 13"/>
            <p:cNvSpPr>
              <a:spLocks noChangeShapeType="1"/>
            </p:cNvSpPr>
            <p:nvPr/>
          </p:nvSpPr>
          <p:spPr bwMode="auto">
            <a:xfrm flipV="1">
              <a:off x="5105400" y="4191000"/>
              <a:ext cx="685800" cy="68580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grpSp>
      <p:pic>
        <p:nvPicPr>
          <p:cNvPr id="58376" name="Picture 2" descr="http://www.icic.de/images/home_button.png">
            <a:hlinkClick r:id="rId4" action="ppaction://hlinksldjump"/>
          </p:cNvPr>
          <p:cNvPicPr>
            <a:picLocks noChangeAspect="1" noChangeArrowheads="1"/>
          </p:cNvPicPr>
          <p:nvPr/>
        </p:nvPicPr>
        <p:blipFill>
          <a:blip r:embed="rId5"/>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101"/>
                                        </p:tgtEl>
                                        <p:attrNameLst>
                                          <p:attrName>style.visibility</p:attrName>
                                        </p:attrNameLst>
                                      </p:cBhvr>
                                      <p:to>
                                        <p:strVal val="visible"/>
                                      </p:to>
                                    </p:set>
                                    <p:anim calcmode="lin" valueType="num">
                                      <p:cBhvr additive="base">
                                        <p:cTn id="7" dur="500" fill="hold"/>
                                        <p:tgtEl>
                                          <p:spTgt spid="132101"/>
                                        </p:tgtEl>
                                        <p:attrNameLst>
                                          <p:attrName>ppt_x</p:attrName>
                                        </p:attrNameLst>
                                      </p:cBhvr>
                                      <p:tavLst>
                                        <p:tav tm="0">
                                          <p:val>
                                            <p:strVal val="#ppt_x"/>
                                          </p:val>
                                        </p:tav>
                                        <p:tav tm="100000">
                                          <p:val>
                                            <p:strVal val="#ppt_x"/>
                                          </p:val>
                                        </p:tav>
                                      </p:tavLst>
                                    </p:anim>
                                    <p:anim calcmode="lin" valueType="num">
                                      <p:cBhvr additive="base">
                                        <p:cTn id="8" dur="500" fill="hold"/>
                                        <p:tgtEl>
                                          <p:spTgt spid="1321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32102"/>
                                        </p:tgtEl>
                                        <p:attrNameLst>
                                          <p:attrName>style.visibility</p:attrName>
                                        </p:attrNameLst>
                                      </p:cBhvr>
                                      <p:to>
                                        <p:strVal val="visible"/>
                                      </p:to>
                                    </p:set>
                                    <p:animEffect transition="in" filter="blinds(horizontal)">
                                      <p:cBhvr>
                                        <p:cTn id="13" dur="500"/>
                                        <p:tgtEl>
                                          <p:spTgt spid="13210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2105"/>
                                        </p:tgtEl>
                                        <p:attrNameLst>
                                          <p:attrName>style.visibility</p:attrName>
                                        </p:attrNameLst>
                                      </p:cBhvr>
                                      <p:to>
                                        <p:strVal val="visible"/>
                                      </p:to>
                                    </p:set>
                                    <p:anim calcmode="lin" valueType="num">
                                      <p:cBhvr additive="base">
                                        <p:cTn id="18" dur="500" fill="hold"/>
                                        <p:tgtEl>
                                          <p:spTgt spid="132105"/>
                                        </p:tgtEl>
                                        <p:attrNameLst>
                                          <p:attrName>ppt_x</p:attrName>
                                        </p:attrNameLst>
                                      </p:cBhvr>
                                      <p:tavLst>
                                        <p:tav tm="0">
                                          <p:val>
                                            <p:strVal val="#ppt_x"/>
                                          </p:val>
                                        </p:tav>
                                        <p:tav tm="100000">
                                          <p:val>
                                            <p:strVal val="#ppt_x"/>
                                          </p:val>
                                        </p:tav>
                                      </p:tavLst>
                                    </p:anim>
                                    <p:anim calcmode="lin" valueType="num">
                                      <p:cBhvr additive="base">
                                        <p:cTn id="19" dur="500" fill="hold"/>
                                        <p:tgtEl>
                                          <p:spTgt spid="13210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xit" presetSubtype="16" fill="hold" nodeType="clickEffect">
                                  <p:stCondLst>
                                    <p:cond delay="0"/>
                                  </p:stCondLst>
                                  <p:childTnLst>
                                    <p:animEffect transition="out" filter="diamond(in)">
                                      <p:cBhvr>
                                        <p:cTn id="23" dur="500"/>
                                        <p:tgtEl>
                                          <p:spTgt spid="132105"/>
                                        </p:tgtEl>
                                      </p:cBhvr>
                                    </p:animEffect>
                                    <p:set>
                                      <p:cBhvr>
                                        <p:cTn id="24" dur="1" fill="hold">
                                          <p:stCondLst>
                                            <p:cond delay="499"/>
                                          </p:stCondLst>
                                        </p:cTn>
                                        <p:tgtEl>
                                          <p:spTgt spid="13210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152400" y="2590800"/>
            <a:ext cx="8839200" cy="990600"/>
          </a:xfrm>
        </p:spPr>
        <p:txBody>
          <a:bodyPr/>
          <a:lstStyle/>
          <a:p>
            <a:r>
              <a:rPr lang="en-US" smtClean="0"/>
              <a:t>WIMS Product Overview</a:t>
            </a:r>
          </a:p>
        </p:txBody>
      </p:sp>
      <p:grpSp>
        <p:nvGrpSpPr>
          <p:cNvPr id="25602" name="Group 8"/>
          <p:cNvGrpSpPr>
            <a:grpSpLocks/>
          </p:cNvGrpSpPr>
          <p:nvPr/>
        </p:nvGrpSpPr>
        <p:grpSpPr bwMode="auto">
          <a:xfrm>
            <a:off x="155575" y="5243513"/>
            <a:ext cx="1150938" cy="630237"/>
            <a:chOff x="98" y="3303"/>
            <a:chExt cx="725" cy="397"/>
          </a:xfrm>
        </p:grpSpPr>
        <p:sp>
          <p:nvSpPr>
            <p:cNvPr id="25603" name="Text Box 5"/>
            <p:cNvSpPr txBox="1">
              <a:spLocks noChangeArrowheads="1"/>
            </p:cNvSpPr>
            <p:nvPr/>
          </p:nvSpPr>
          <p:spPr bwMode="auto">
            <a:xfrm>
              <a:off x="98" y="3303"/>
              <a:ext cx="725" cy="154"/>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pPr algn="ctr"/>
              <a:r>
                <a:rPr lang="en-US" sz="1000" b="1">
                  <a:solidFill>
                    <a:srgbClr val="003399"/>
                  </a:solidFill>
                </a:rPr>
                <a:t>Table of Contents</a:t>
              </a:r>
            </a:p>
          </p:txBody>
        </p:sp>
        <p:pic>
          <p:nvPicPr>
            <p:cNvPr id="25604" name="Picture 6">
              <a:hlinkClick r:id="rId2" action="ppaction://hlinksldjump"/>
            </p:cNvPr>
            <p:cNvPicPr>
              <a:picLocks noChangeAspect="1" noChangeArrowheads="1"/>
            </p:cNvPicPr>
            <p:nvPr/>
          </p:nvPicPr>
          <p:blipFill>
            <a:blip r:embed="rId3"/>
            <a:srcRect t="7692" b="7692"/>
            <a:stretch>
              <a:fillRect/>
            </a:stretch>
          </p:blipFill>
          <p:spPr bwMode="auto">
            <a:xfrm>
              <a:off x="288" y="3456"/>
              <a:ext cx="288" cy="244"/>
            </a:xfrm>
            <a:prstGeom prst="rect">
              <a:avLst/>
            </a:prstGeom>
            <a:noFill/>
            <a:ln w="9525">
              <a:noFill/>
              <a:miter lim="800000"/>
              <a:headEnd/>
              <a:tailEnd/>
            </a:ln>
          </p:spPr>
        </p:pic>
      </p:grpSp>
    </p:spTree>
  </p:cSld>
  <p:clrMapOvr>
    <a:masterClrMapping/>
  </p:clrMapOvr>
  <p:transition spd="med"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495800" y="3962400"/>
            <a:ext cx="3048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800600" y="39624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4495800" y="3048000"/>
            <a:ext cx="304800" cy="6858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800600" y="3048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95800" y="4953000"/>
            <a:ext cx="304800" cy="685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4800600" y="4953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4495800" y="213360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4800600" y="21336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4495800" y="121920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4800600" y="12192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03" name="TextBox 25">
            <a:hlinkClick r:id="rId2" action="ppaction://hlinksldjump"/>
          </p:cNvPr>
          <p:cNvSpPr txBox="1">
            <a:spLocks noChangeArrowheads="1"/>
          </p:cNvSpPr>
          <p:nvPr/>
        </p:nvSpPr>
        <p:spPr bwMode="auto">
          <a:xfrm>
            <a:off x="4876800" y="22860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3" action="ppaction://hlinksldjump"/>
              </a:rPr>
              <a:t>Troubleshoot Issues</a:t>
            </a:r>
            <a:endParaRPr lang="en-US" sz="1600" b="1" u="sng">
              <a:solidFill>
                <a:schemeClr val="accent2"/>
              </a:solidFill>
              <a:latin typeface="Arial" charset="0"/>
            </a:endParaRPr>
          </a:p>
        </p:txBody>
      </p:sp>
      <p:sp>
        <p:nvSpPr>
          <p:cNvPr id="59404" name="TextBox 27">
            <a:hlinkClick r:id="rId4" action="ppaction://hlinksldjump"/>
          </p:cNvPr>
          <p:cNvSpPr txBox="1">
            <a:spLocks noChangeArrowheads="1"/>
          </p:cNvSpPr>
          <p:nvPr/>
        </p:nvSpPr>
        <p:spPr bwMode="auto">
          <a:xfrm>
            <a:off x="4876800" y="3124200"/>
            <a:ext cx="2362200" cy="581025"/>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5" action="ppaction://hlinksldjump"/>
              </a:rPr>
              <a:t>Prepare Regulatory &amp; Internal Reports</a:t>
            </a:r>
            <a:endParaRPr lang="en-US" sz="1600" b="1" u="sng">
              <a:solidFill>
                <a:schemeClr val="accent2"/>
              </a:solidFill>
              <a:latin typeface="Arial" charset="0"/>
            </a:endParaRPr>
          </a:p>
        </p:txBody>
      </p:sp>
      <p:sp>
        <p:nvSpPr>
          <p:cNvPr id="59405" name="TextBox 24"/>
          <p:cNvSpPr txBox="1">
            <a:spLocks noChangeArrowheads="1"/>
          </p:cNvSpPr>
          <p:nvPr/>
        </p:nvSpPr>
        <p:spPr bwMode="auto">
          <a:xfrm>
            <a:off x="4876800" y="5105400"/>
            <a:ext cx="33528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Manage Complex Calculations</a:t>
            </a:r>
            <a:endParaRPr lang="en-US" sz="1600" b="1" u="sng">
              <a:solidFill>
                <a:schemeClr val="accent2"/>
              </a:solidFill>
              <a:latin typeface="Arial" charset="0"/>
            </a:endParaRPr>
          </a:p>
        </p:txBody>
      </p:sp>
      <p:sp>
        <p:nvSpPr>
          <p:cNvPr id="24" name="TextBox 23">
            <a:hlinkClick r:id="rId7" action="ppaction://hlinksldjump"/>
          </p:cNvPr>
          <p:cNvSpPr txBox="1"/>
          <p:nvPr/>
        </p:nvSpPr>
        <p:spPr bwMode="auto">
          <a:xfrm>
            <a:off x="4876800" y="4114800"/>
            <a:ext cx="3429000" cy="338138"/>
          </a:xfrm>
          <a:prstGeom prst="rect">
            <a:avLst/>
          </a:prstGeom>
          <a:noFill/>
        </p:spPr>
        <p:txBody>
          <a:bodyPr>
            <a:spAutoFit/>
          </a:bodyPr>
          <a:lstStyle/>
          <a:p>
            <a:pPr>
              <a:defRPr/>
            </a:pPr>
            <a:r>
              <a:rPr lang="en-US" sz="1600" b="1" u="sng" dirty="0">
                <a:solidFill>
                  <a:schemeClr val="accent2"/>
                </a:solidFill>
                <a:latin typeface="+mn-lt"/>
                <a:hlinkClick r:id="rId8" action="ppaction://hlinksldjump"/>
              </a:rPr>
              <a:t>Easily Compile Data</a:t>
            </a:r>
            <a:endParaRPr lang="en-US" sz="1600" b="1" u="sng" dirty="0">
              <a:solidFill>
                <a:schemeClr val="accent2"/>
              </a:solidFill>
              <a:latin typeface="+mn-lt"/>
            </a:endParaRPr>
          </a:p>
        </p:txBody>
      </p:sp>
      <p:sp>
        <p:nvSpPr>
          <p:cNvPr id="59407" name="TextBox 26">
            <a:hlinkClick r:id="rId9" action="ppaction://hlinksldjump"/>
          </p:cNvPr>
          <p:cNvSpPr txBox="1">
            <a:spLocks noChangeArrowheads="1"/>
          </p:cNvSpPr>
          <p:nvPr/>
        </p:nvSpPr>
        <p:spPr bwMode="auto">
          <a:xfrm>
            <a:off x="4876800" y="14097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10" action="ppaction://hlinksldjump"/>
              </a:rPr>
              <a:t>Monitor &amp; Improve Operations</a:t>
            </a:r>
            <a:endParaRPr lang="en-US" sz="1600" b="1" u="sng">
              <a:solidFill>
                <a:schemeClr val="accent2"/>
              </a:solidFill>
              <a:latin typeface="Arial" charset="0"/>
            </a:endParaRPr>
          </a:p>
        </p:txBody>
      </p:sp>
      <p:sp>
        <p:nvSpPr>
          <p:cNvPr id="59408" name="Title 35"/>
          <p:cNvSpPr>
            <a:spLocks noGrp="1"/>
          </p:cNvSpPr>
          <p:nvPr>
            <p:ph type="title" idx="4294967295"/>
          </p:nvPr>
        </p:nvSpPr>
        <p:spPr/>
        <p:txBody>
          <a:bodyPr/>
          <a:lstStyle/>
          <a:p>
            <a:r>
              <a:rPr lang="en-US" smtClean="0"/>
              <a:t>Areas of Discovery and Exploration</a:t>
            </a:r>
            <a:br>
              <a:rPr lang="en-US" smtClean="0"/>
            </a:br>
            <a:r>
              <a:rPr lang="en-US" smtClean="0"/>
              <a:t>(</a:t>
            </a:r>
            <a:r>
              <a:rPr lang="en-US" sz="2000" smtClean="0"/>
              <a:t>Click on hyperlink to navigate to the “Area of Discovery”)</a:t>
            </a:r>
            <a:r>
              <a:rPr lang="en-US" smtClean="0"/>
              <a:t> </a:t>
            </a:r>
          </a:p>
        </p:txBody>
      </p:sp>
      <p:pic>
        <p:nvPicPr>
          <p:cNvPr id="59409" name="Picture 19"/>
          <p:cNvPicPr>
            <a:picLocks noChangeAspect="1" noChangeArrowheads="1"/>
          </p:cNvPicPr>
          <p:nvPr/>
        </p:nvPicPr>
        <p:blipFill>
          <a:blip r:embed="rId11"/>
          <a:srcRect/>
          <a:stretch>
            <a:fillRect/>
          </a:stretch>
        </p:blipFill>
        <p:spPr bwMode="auto">
          <a:xfrm>
            <a:off x="381000" y="1447800"/>
            <a:ext cx="2514600" cy="1897063"/>
          </a:xfrm>
          <a:prstGeom prst="rect">
            <a:avLst/>
          </a:prstGeom>
          <a:noFill/>
          <a:ln w="9525">
            <a:noFill/>
            <a:miter lim="800000"/>
            <a:headEnd/>
            <a:tailEnd/>
          </a:ln>
        </p:spPr>
      </p:pic>
      <p:sp>
        <p:nvSpPr>
          <p:cNvPr id="59410" name="AutoShape 21"/>
          <p:cNvSpPr>
            <a:spLocks/>
          </p:cNvSpPr>
          <p:nvPr/>
        </p:nvSpPr>
        <p:spPr bwMode="auto">
          <a:xfrm>
            <a:off x="3733800" y="1219200"/>
            <a:ext cx="609600" cy="4648200"/>
          </a:xfrm>
          <a:prstGeom prst="rightBrace">
            <a:avLst>
              <a:gd name="adj1" fmla="val 63542"/>
              <a:gd name="adj2" fmla="val 50000"/>
            </a:avLst>
          </a:prstGeom>
          <a:no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pic>
        <p:nvPicPr>
          <p:cNvPr id="59411" name="Picture 22"/>
          <p:cNvPicPr>
            <a:picLocks noChangeAspect="1" noChangeArrowheads="1"/>
          </p:cNvPicPr>
          <p:nvPr/>
        </p:nvPicPr>
        <p:blipFill>
          <a:blip r:embed="rId12"/>
          <a:srcRect/>
          <a:stretch>
            <a:fillRect/>
          </a:stretch>
        </p:blipFill>
        <p:spPr bwMode="auto">
          <a:xfrm>
            <a:off x="1143000" y="2895600"/>
            <a:ext cx="2533650" cy="1903413"/>
          </a:xfrm>
          <a:prstGeom prst="rect">
            <a:avLst/>
          </a:prstGeom>
          <a:noFill/>
          <a:ln w="9525">
            <a:noFill/>
            <a:miter lim="800000"/>
            <a:headEnd/>
            <a:tailEnd/>
          </a:ln>
        </p:spPr>
      </p:pic>
      <p:sp>
        <p:nvSpPr>
          <p:cNvPr id="19" name="Rounded Rectangle 18"/>
          <p:cNvSpPr/>
          <p:nvPr/>
        </p:nvSpPr>
        <p:spPr>
          <a:xfrm>
            <a:off x="4343400" y="4876800"/>
            <a:ext cx="4267200" cy="8382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14400" y="0"/>
            <a:ext cx="7620000" cy="1219200"/>
          </a:xfrm>
          <a:prstGeom prst="rect">
            <a:avLst/>
          </a:prstGeom>
          <a:noFill/>
          <a:ln w="9525">
            <a:noFill/>
            <a:miter lim="800000"/>
            <a:headEnd/>
            <a:tailEnd/>
          </a:ln>
        </p:spPr>
        <p:txBody>
          <a:bodyPr anchor="ctr"/>
          <a:lstStyle/>
          <a:p>
            <a:pPr eaLnBrk="0" hangingPunct="0">
              <a:defRPr/>
            </a:pPr>
            <a:r>
              <a:rPr lang="en-US" sz="40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Manage Complex Calculations</a:t>
            </a:r>
          </a:p>
        </p:txBody>
      </p:sp>
      <p:sp>
        <p:nvSpPr>
          <p:cNvPr id="6" name="Rectangle 3"/>
          <p:cNvSpPr txBox="1">
            <a:spLocks noChangeArrowheads="1"/>
          </p:cNvSpPr>
          <p:nvPr/>
        </p:nvSpPr>
        <p:spPr bwMode="auto">
          <a:xfrm>
            <a:off x="1143000" y="1524000"/>
            <a:ext cx="6934200" cy="3276600"/>
          </a:xfrm>
          <a:prstGeom prst="rect">
            <a:avLst/>
          </a:prstGeom>
          <a:noFill/>
          <a:ln w="9525">
            <a:noFill/>
            <a:miter lim="800000"/>
            <a:headEnd/>
            <a:tailEnd/>
          </a:ln>
        </p:spPr>
        <p:txBody>
          <a:bodyPr/>
          <a:lstStyle/>
          <a:p>
            <a:pPr marL="225425" indent="-225425" eaLnBrk="0" hangingPunct="0">
              <a:lnSpc>
                <a:spcPct val="90000"/>
              </a:lnSpc>
              <a:spcBef>
                <a:spcPct val="20000"/>
              </a:spcBef>
              <a:buClr>
                <a:srgbClr val="09407B"/>
              </a:buClr>
              <a:buFontTx/>
              <a:buChar char="•"/>
              <a:defRPr/>
            </a:pPr>
            <a:r>
              <a:rPr lang="en-US" sz="3200" kern="0" dirty="0">
                <a:latin typeface="+mn-lt"/>
                <a:ea typeface="+mn-ea"/>
                <a:cs typeface="+mn-cs"/>
                <a:hlinkClick r:id="rId3" action="ppaction://hlinksldjump"/>
              </a:rPr>
              <a:t>Huge library of functions</a:t>
            </a:r>
            <a:endParaRPr lang="en-US" sz="3200" kern="0" dirty="0">
              <a:latin typeface="+mn-lt"/>
              <a:ea typeface="+mn-ea"/>
              <a:cs typeface="+mn-cs"/>
            </a:endParaRPr>
          </a:p>
          <a:p>
            <a:pPr marL="225425" indent="-225425" eaLnBrk="0" hangingPunct="0">
              <a:lnSpc>
                <a:spcPct val="90000"/>
              </a:lnSpc>
              <a:spcBef>
                <a:spcPct val="20000"/>
              </a:spcBef>
              <a:buClr>
                <a:srgbClr val="09407B"/>
              </a:buClr>
              <a:buFontTx/>
              <a:buChar char="•"/>
              <a:defRPr/>
            </a:pPr>
            <a:r>
              <a:rPr lang="en-US" sz="3200" kern="0" dirty="0">
                <a:latin typeface="+mn-lt"/>
                <a:ea typeface="+mn-ea"/>
                <a:cs typeface="+mn-cs"/>
                <a:hlinkClick r:id="rId4" action="ppaction://hlinksldjump"/>
              </a:rPr>
              <a:t>Support for complex calculations</a:t>
            </a:r>
            <a:endParaRPr lang="en-US" sz="2400" i="1" kern="0" dirty="0">
              <a:latin typeface="+mn-lt"/>
              <a:ea typeface="+mn-ea"/>
              <a:cs typeface="+mn-cs"/>
            </a:endParaRPr>
          </a:p>
          <a:p>
            <a:pPr eaLnBrk="0" hangingPunct="0">
              <a:lnSpc>
                <a:spcPct val="90000"/>
              </a:lnSpc>
              <a:spcBef>
                <a:spcPct val="20000"/>
              </a:spcBef>
              <a:buClr>
                <a:srgbClr val="09407B"/>
              </a:buClr>
              <a:defRPr/>
            </a:pPr>
            <a:endParaRPr lang="en-US" sz="2000" i="1" kern="0" dirty="0">
              <a:latin typeface="+mn-lt"/>
              <a:ea typeface="+mn-ea"/>
              <a:cs typeface="+mn-cs"/>
            </a:endParaRPr>
          </a:p>
        </p:txBody>
      </p:sp>
      <p:pic>
        <p:nvPicPr>
          <p:cNvPr id="60419" name="Picture 2"/>
          <p:cNvPicPr>
            <a:picLocks noChangeAspect="1" noChangeArrowheads="1"/>
          </p:cNvPicPr>
          <p:nvPr/>
        </p:nvPicPr>
        <p:blipFill>
          <a:blip r:embed="rId5"/>
          <a:srcRect/>
          <a:stretch>
            <a:fillRect/>
          </a:stretch>
        </p:blipFill>
        <p:spPr bwMode="auto">
          <a:xfrm>
            <a:off x="8191500" y="6191250"/>
            <a:ext cx="952500" cy="6667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p:cNvPicPr>
            <a:picLocks noChangeAspect="1" noChangeArrowheads="1"/>
          </p:cNvPicPr>
          <p:nvPr/>
        </p:nvPicPr>
        <p:blipFill>
          <a:blip r:embed="rId2"/>
          <a:srcRect/>
          <a:stretch>
            <a:fillRect/>
          </a:stretch>
        </p:blipFill>
        <p:spPr bwMode="auto">
          <a:xfrm>
            <a:off x="1843088" y="1890713"/>
            <a:ext cx="6958012" cy="4071937"/>
          </a:xfrm>
          <a:prstGeom prst="rect">
            <a:avLst/>
          </a:prstGeom>
          <a:noFill/>
          <a:ln w="9525" algn="ctr">
            <a:noFill/>
            <a:miter lim="800000"/>
            <a:headEnd/>
            <a:tailEnd/>
          </a:ln>
        </p:spPr>
      </p:pic>
      <p:sp>
        <p:nvSpPr>
          <p:cNvPr id="139269" name="AutoShape 5"/>
          <p:cNvSpPr>
            <a:spLocks/>
          </p:cNvSpPr>
          <p:nvPr/>
        </p:nvSpPr>
        <p:spPr bwMode="auto">
          <a:xfrm>
            <a:off x="5943600" y="2971800"/>
            <a:ext cx="998538" cy="696913"/>
          </a:xfrm>
          <a:prstGeom prst="borderCallout1">
            <a:avLst>
              <a:gd name="adj1" fmla="val 18750"/>
              <a:gd name="adj2" fmla="val 106250"/>
              <a:gd name="adj3" fmla="val -37500"/>
              <a:gd name="adj4" fmla="val 168750"/>
            </a:avLst>
          </a:prstGeom>
          <a:ln>
            <a:headEnd/>
            <a:tailEnd type="triangle" w="med" len="med"/>
          </a:ln>
        </p:spPr>
        <p:style>
          <a:lnRef idx="1">
            <a:schemeClr val="accent6"/>
          </a:lnRef>
          <a:fillRef idx="3">
            <a:schemeClr val="accent6"/>
          </a:fillRef>
          <a:effectRef idx="2">
            <a:schemeClr val="accent6"/>
          </a:effectRef>
          <a:fontRef idx="minor">
            <a:schemeClr val="lt1"/>
          </a:fontRef>
        </p:style>
        <p:txBody>
          <a:bodyPr/>
          <a:lstStyle/>
          <a:p>
            <a:pPr algn="ctr">
              <a:defRPr/>
            </a:pPr>
            <a:r>
              <a:rPr lang="en-US"/>
              <a:t>Click “Function Reference”</a:t>
            </a:r>
          </a:p>
        </p:txBody>
      </p:sp>
      <p:pic>
        <p:nvPicPr>
          <p:cNvPr id="139270" name="Picture 6"/>
          <p:cNvPicPr>
            <a:picLocks noChangeAspect="1" noChangeArrowheads="1"/>
          </p:cNvPicPr>
          <p:nvPr/>
        </p:nvPicPr>
        <p:blipFill>
          <a:blip r:embed="rId3"/>
          <a:srcRect/>
          <a:stretch>
            <a:fillRect/>
          </a:stretch>
        </p:blipFill>
        <p:spPr bwMode="auto">
          <a:xfrm>
            <a:off x="1676400" y="914400"/>
            <a:ext cx="7011988" cy="5303838"/>
          </a:xfrm>
          <a:prstGeom prst="rect">
            <a:avLst/>
          </a:prstGeom>
          <a:noFill/>
          <a:ln w="9525" algn="ctr">
            <a:noFill/>
            <a:miter lim="800000"/>
            <a:headEnd/>
            <a:tailEnd/>
          </a:ln>
        </p:spPr>
      </p:pic>
      <p:pic>
        <p:nvPicPr>
          <p:cNvPr id="139272" name="Picture 8"/>
          <p:cNvPicPr>
            <a:picLocks noChangeAspect="1" noChangeArrowheads="1"/>
          </p:cNvPicPr>
          <p:nvPr/>
        </p:nvPicPr>
        <p:blipFill>
          <a:blip r:embed="rId4"/>
          <a:srcRect t="3030"/>
          <a:stretch>
            <a:fillRect/>
          </a:stretch>
        </p:blipFill>
        <p:spPr bwMode="auto">
          <a:xfrm>
            <a:off x="4724400" y="3657600"/>
            <a:ext cx="2776538" cy="2590800"/>
          </a:xfrm>
          <a:prstGeom prst="rect">
            <a:avLst/>
          </a:prstGeom>
          <a:noFill/>
          <a:ln w="9525" algn="ctr">
            <a:noFill/>
            <a:miter lim="800000"/>
            <a:headEnd/>
            <a:tailEnd/>
          </a:ln>
        </p:spPr>
      </p:pic>
      <p:grpSp>
        <p:nvGrpSpPr>
          <p:cNvPr id="139275" name="Group 11"/>
          <p:cNvGrpSpPr>
            <a:grpSpLocks/>
          </p:cNvGrpSpPr>
          <p:nvPr/>
        </p:nvGrpSpPr>
        <p:grpSpPr bwMode="auto">
          <a:xfrm>
            <a:off x="3657600" y="4724400"/>
            <a:ext cx="1754188" cy="646113"/>
            <a:chOff x="1654" y="2928"/>
            <a:chExt cx="1349" cy="529"/>
          </a:xfrm>
        </p:grpSpPr>
        <p:sp>
          <p:nvSpPr>
            <p:cNvPr id="62477" name="Oval 9"/>
            <p:cNvSpPr>
              <a:spLocks noChangeArrowheads="1"/>
            </p:cNvSpPr>
            <p:nvPr/>
          </p:nvSpPr>
          <p:spPr bwMode="auto">
            <a:xfrm>
              <a:off x="2475" y="2943"/>
              <a:ext cx="528" cy="288"/>
            </a:xfrm>
            <a:prstGeom prst="ellipse">
              <a:avLst/>
            </a:prstGeom>
            <a:noFill/>
            <a:ln w="9525" algn="ctr">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sp>
          <p:nvSpPr>
            <p:cNvPr id="111632" name="Text Box 10"/>
            <p:cNvSpPr txBox="1">
              <a:spLocks noChangeArrowheads="1"/>
            </p:cNvSpPr>
            <p:nvPr/>
          </p:nvSpPr>
          <p:spPr bwMode="auto">
            <a:xfrm>
              <a:off x="1654" y="2928"/>
              <a:ext cx="762" cy="52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Scroll down and Select </a:t>
              </a:r>
              <a:r>
                <a:rPr lang="en-US" dirty="0" err="1"/>
                <a:t>WAVGn</a:t>
              </a:r>
              <a:endParaRPr lang="en-US" dirty="0"/>
            </a:p>
          </p:txBody>
        </p:sp>
      </p:grpSp>
      <p:pic>
        <p:nvPicPr>
          <p:cNvPr id="139276" name="Picture 12"/>
          <p:cNvPicPr>
            <a:picLocks noChangeAspect="1" noChangeArrowheads="1"/>
          </p:cNvPicPr>
          <p:nvPr/>
        </p:nvPicPr>
        <p:blipFill>
          <a:blip r:embed="rId5"/>
          <a:srcRect/>
          <a:stretch>
            <a:fillRect/>
          </a:stretch>
        </p:blipFill>
        <p:spPr bwMode="auto">
          <a:xfrm>
            <a:off x="2667000" y="2209800"/>
            <a:ext cx="5148263" cy="2316163"/>
          </a:xfrm>
          <a:prstGeom prst="rect">
            <a:avLst/>
          </a:prstGeom>
          <a:noFill/>
          <a:ln w="9525" algn="ctr">
            <a:noFill/>
            <a:miter lim="800000"/>
            <a:headEnd/>
            <a:tailEnd/>
          </a:ln>
        </p:spPr>
      </p:pic>
      <p:sp>
        <p:nvSpPr>
          <p:cNvPr id="139277" name="Text Box 13"/>
          <p:cNvSpPr txBox="1">
            <a:spLocks noChangeArrowheads="1"/>
          </p:cNvSpPr>
          <p:nvPr/>
        </p:nvSpPr>
        <p:spPr bwMode="auto">
          <a:xfrm>
            <a:off x="4267200" y="3048000"/>
            <a:ext cx="4679950" cy="4619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Weekly average is simply an average of 7 numbers, but what is the definition of a week?</a:t>
            </a:r>
          </a:p>
        </p:txBody>
      </p:sp>
      <p:sp>
        <p:nvSpPr>
          <p:cNvPr id="139279" name="AutoShape 15"/>
          <p:cNvSpPr>
            <a:spLocks/>
          </p:cNvSpPr>
          <p:nvPr/>
        </p:nvSpPr>
        <p:spPr bwMode="auto">
          <a:xfrm>
            <a:off x="5029200" y="4191000"/>
            <a:ext cx="1276350" cy="339725"/>
          </a:xfrm>
          <a:prstGeom prst="borderCallout1">
            <a:avLst>
              <a:gd name="adj1" fmla="val 33333"/>
              <a:gd name="adj2" fmla="val -5556"/>
              <a:gd name="adj3" fmla="val -70370"/>
              <a:gd name="adj4" fmla="val -38079"/>
            </a:avLst>
          </a:prstGeom>
          <a:ln>
            <a:headEnd/>
            <a:tailEnd type="triangle" w="med" len="med"/>
          </a:ln>
        </p:spPr>
        <p:style>
          <a:lnRef idx="1">
            <a:schemeClr val="accent6"/>
          </a:lnRef>
          <a:fillRef idx="3">
            <a:schemeClr val="accent6"/>
          </a:fillRef>
          <a:effectRef idx="2">
            <a:schemeClr val="accent6"/>
          </a:effectRef>
          <a:fontRef idx="minor">
            <a:schemeClr val="lt1"/>
          </a:fontRef>
        </p:style>
        <p:txBody>
          <a:bodyPr/>
          <a:lstStyle/>
          <a:p>
            <a:pPr algn="ctr">
              <a:defRPr/>
            </a:pPr>
            <a:r>
              <a:rPr lang="en-US" dirty="0"/>
              <a:t>Click to find out</a:t>
            </a:r>
          </a:p>
        </p:txBody>
      </p:sp>
      <p:sp>
        <p:nvSpPr>
          <p:cNvPr id="18"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Huge Library of Functions</a:t>
            </a:r>
          </a:p>
        </p:txBody>
      </p:sp>
      <p:sp>
        <p:nvSpPr>
          <p:cNvPr id="19" name="Text Box 14"/>
          <p:cNvSpPr txBox="1">
            <a:spLocks noChangeArrowheads="1"/>
          </p:cNvSpPr>
          <p:nvPr/>
        </p:nvSpPr>
        <p:spPr bwMode="auto">
          <a:xfrm>
            <a:off x="5105400" y="1295400"/>
            <a:ext cx="3244850" cy="4619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dirty="0"/>
              <a:t>100+ water and wastewater specific equations</a:t>
            </a:r>
          </a:p>
        </p:txBody>
      </p:sp>
      <p:sp>
        <p:nvSpPr>
          <p:cNvPr id="20" name="Rounded Rectangle 19"/>
          <p:cNvSpPr/>
          <p:nvPr/>
        </p:nvSpPr>
        <p:spPr>
          <a:xfrm>
            <a:off x="838200" y="5410200"/>
            <a:ext cx="3962400" cy="13716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Click on </a:t>
            </a:r>
            <a:r>
              <a:rPr lang="en-US" b="1" dirty="0">
                <a:solidFill>
                  <a:schemeClr val="tx1"/>
                </a:solidFill>
                <a:effectLst>
                  <a:outerShdw blurRad="38100" dist="38100" dir="2700000" algn="tl">
                    <a:srgbClr val="000000">
                      <a:alpha val="43137"/>
                    </a:srgbClr>
                  </a:outerShdw>
                </a:effectLst>
              </a:rPr>
              <a:t>Help</a:t>
            </a:r>
          </a:p>
          <a:p>
            <a:pPr marL="228600" indent="-228600">
              <a:buFont typeface="+mj-lt"/>
              <a:buAutoNum type="arabicPeriod"/>
              <a:defRPr/>
            </a:pPr>
            <a:r>
              <a:rPr lang="en-US" dirty="0">
                <a:solidFill>
                  <a:schemeClr val="tx1"/>
                </a:solidFill>
              </a:rPr>
              <a:t>Select</a:t>
            </a:r>
            <a:r>
              <a:rPr lang="en-US" b="1" dirty="0">
                <a:solidFill>
                  <a:schemeClr val="tx1"/>
                </a:solidFill>
              </a:rPr>
              <a:t> </a:t>
            </a:r>
            <a:r>
              <a:rPr lang="en-US" b="1" dirty="0">
                <a:solidFill>
                  <a:schemeClr val="tx1"/>
                </a:solidFill>
                <a:effectLst>
                  <a:outerShdw blurRad="38100" dist="38100" dir="2700000" algn="tl">
                    <a:srgbClr val="000000">
                      <a:alpha val="43137"/>
                    </a:srgbClr>
                  </a:outerShdw>
                </a:effectLst>
              </a:rPr>
              <a:t>Chapters &gt; Function Reference</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Math Toolbox Functions</a:t>
            </a:r>
            <a:endParaRPr lang="en-US" dirty="0">
              <a:solidFill>
                <a:schemeClr val="tx1"/>
              </a:solidFill>
            </a:endParaRPr>
          </a:p>
          <a:p>
            <a:pPr marL="228600" indent="-228600">
              <a:buFont typeface="+mj-lt"/>
              <a:buAutoNum type="arabicPeriod"/>
              <a:defRPr/>
            </a:pPr>
            <a:r>
              <a:rPr lang="en-US" dirty="0">
                <a:solidFill>
                  <a:schemeClr val="tx1"/>
                </a:solidFill>
              </a:rPr>
              <a:t>Scroll to find the </a:t>
            </a:r>
            <a:r>
              <a:rPr lang="en-US" b="1" dirty="0" err="1">
                <a:solidFill>
                  <a:schemeClr val="tx1"/>
                </a:solidFill>
                <a:effectLst>
                  <a:outerShdw blurRad="38100" dist="38100" dir="2700000" algn="tl">
                    <a:srgbClr val="000000">
                      <a:alpha val="43137"/>
                    </a:srgbClr>
                  </a:outerShdw>
                </a:effectLst>
              </a:rPr>
              <a:t>WAVGn</a:t>
            </a:r>
            <a:r>
              <a:rPr lang="en-US" dirty="0">
                <a:solidFill>
                  <a:schemeClr val="tx1"/>
                </a:solidFill>
                <a:effectLst>
                  <a:outerShdw blurRad="38100" dist="38100" dir="2700000" algn="tl">
                    <a:srgbClr val="000000">
                      <a:alpha val="43137"/>
                    </a:srgbClr>
                  </a:outerShdw>
                </a:effectLst>
              </a:rPr>
              <a:t> </a:t>
            </a:r>
            <a:r>
              <a:rPr lang="en-US" dirty="0">
                <a:solidFill>
                  <a:schemeClr val="tx1"/>
                </a:solidFill>
              </a:rPr>
              <a:t>function</a:t>
            </a:r>
          </a:p>
          <a:p>
            <a:pPr marL="228600" indent="-228600">
              <a:buFont typeface="+mj-lt"/>
              <a:buAutoNum type="arabicPeriod"/>
              <a:defRPr/>
            </a:pPr>
            <a:r>
              <a:rPr lang="en-US" dirty="0">
                <a:solidFill>
                  <a:schemeClr val="tx1"/>
                </a:solidFill>
              </a:rPr>
              <a:t>Powerful functions with </a:t>
            </a:r>
            <a:r>
              <a:rPr lang="en-US" b="1" dirty="0">
                <a:solidFill>
                  <a:schemeClr val="tx1"/>
                </a:solidFill>
                <a:effectLst>
                  <a:outerShdw blurRad="38100" dist="38100" dir="2700000" algn="tl">
                    <a:srgbClr val="000000">
                      <a:alpha val="43137"/>
                    </a:srgbClr>
                  </a:outerShdw>
                </a:effectLst>
              </a:rPr>
              <a:t>lots of options</a:t>
            </a:r>
          </a:p>
          <a:p>
            <a:pPr marL="228600" indent="-228600">
              <a:buFont typeface="+mj-lt"/>
              <a:buAutoNum type="arabicPeriod"/>
              <a:defRPr/>
            </a:pPr>
            <a:r>
              <a:rPr lang="en-US" dirty="0">
                <a:solidFill>
                  <a:schemeClr val="tx1"/>
                </a:solidFill>
              </a:rPr>
              <a:t>Click </a:t>
            </a:r>
            <a:r>
              <a:rPr lang="en-US" b="1" dirty="0">
                <a:solidFill>
                  <a:schemeClr val="tx1"/>
                </a:solidFill>
                <a:effectLst>
                  <a:outerShdw blurRad="38100" dist="38100" dir="2700000" algn="tl">
                    <a:srgbClr val="000000">
                      <a:alpha val="43137"/>
                    </a:srgbClr>
                  </a:outerShdw>
                </a:effectLst>
              </a:rPr>
              <a:t>defines the week </a:t>
            </a:r>
            <a:r>
              <a:rPr lang="en-US" dirty="0">
                <a:solidFill>
                  <a:schemeClr val="tx1"/>
                </a:solidFill>
              </a:rPr>
              <a:t>to see the week options</a:t>
            </a:r>
          </a:p>
        </p:txBody>
      </p:sp>
      <p:pic>
        <p:nvPicPr>
          <p:cNvPr id="62476" name="Picture 2" descr="http://www.icic.de/images/home_button.png">
            <a:hlinkClick r:id="rId6" action="ppaction://hlinksldjump"/>
          </p:cNvPr>
          <p:cNvPicPr>
            <a:picLocks noChangeAspect="1" noChangeArrowheads="1"/>
          </p:cNvPicPr>
          <p:nvPr/>
        </p:nvPicPr>
        <p:blipFill>
          <a:blip r:embed="rId7"/>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 calcmode="lin" valueType="num">
                                      <p:cBhvr additive="base">
                                        <p:cTn id="7" dur="500" fill="hold"/>
                                        <p:tgtEl>
                                          <p:spTgt spid="139269"/>
                                        </p:tgtEl>
                                        <p:attrNameLst>
                                          <p:attrName>ppt_x</p:attrName>
                                        </p:attrNameLst>
                                      </p:cBhvr>
                                      <p:tavLst>
                                        <p:tav tm="0">
                                          <p:val>
                                            <p:strVal val="#ppt_x"/>
                                          </p:val>
                                        </p:tav>
                                        <p:tav tm="100000">
                                          <p:val>
                                            <p:strVal val="#ppt_x"/>
                                          </p:val>
                                        </p:tav>
                                      </p:tavLst>
                                    </p:anim>
                                    <p:anim calcmode="lin" valueType="num">
                                      <p:cBhvr additive="base">
                                        <p:cTn id="8" dur="500" fill="hold"/>
                                        <p:tgtEl>
                                          <p:spTgt spid="1392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39270"/>
                                        </p:tgtEl>
                                        <p:attrNameLst>
                                          <p:attrName>style.visibility</p:attrName>
                                        </p:attrNameLst>
                                      </p:cBhvr>
                                      <p:to>
                                        <p:strVal val="visible"/>
                                      </p:to>
                                    </p:set>
                                    <p:animEffect transition="in" filter="blinds(horizontal)">
                                      <p:cBhvr>
                                        <p:cTn id="13" dur="500"/>
                                        <p:tgtEl>
                                          <p:spTgt spid="13927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9272"/>
                                        </p:tgtEl>
                                        <p:attrNameLst>
                                          <p:attrName>style.visibility</p:attrName>
                                        </p:attrNameLst>
                                      </p:cBhvr>
                                      <p:to>
                                        <p:strVal val="visible"/>
                                      </p:to>
                                    </p:set>
                                    <p:anim calcmode="lin" valueType="num">
                                      <p:cBhvr additive="base">
                                        <p:cTn id="20" dur="2000" fill="hold"/>
                                        <p:tgtEl>
                                          <p:spTgt spid="139272"/>
                                        </p:tgtEl>
                                        <p:attrNameLst>
                                          <p:attrName>ppt_x</p:attrName>
                                        </p:attrNameLst>
                                      </p:cBhvr>
                                      <p:tavLst>
                                        <p:tav tm="0">
                                          <p:val>
                                            <p:strVal val="#ppt_x"/>
                                          </p:val>
                                        </p:tav>
                                        <p:tav tm="100000">
                                          <p:val>
                                            <p:strVal val="#ppt_x"/>
                                          </p:val>
                                        </p:tav>
                                      </p:tavLst>
                                    </p:anim>
                                    <p:anim calcmode="lin" valueType="num">
                                      <p:cBhvr additive="base">
                                        <p:cTn id="21" dur="2000" fill="hold"/>
                                        <p:tgtEl>
                                          <p:spTgt spid="13927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9275"/>
                                        </p:tgtEl>
                                        <p:attrNameLst>
                                          <p:attrName>style.visibility</p:attrName>
                                        </p:attrNameLst>
                                      </p:cBhvr>
                                      <p:to>
                                        <p:strVal val="visible"/>
                                      </p:to>
                                    </p:set>
                                    <p:anim calcmode="lin" valueType="num">
                                      <p:cBhvr additive="base">
                                        <p:cTn id="24" dur="500" fill="hold"/>
                                        <p:tgtEl>
                                          <p:spTgt spid="139275"/>
                                        </p:tgtEl>
                                        <p:attrNameLst>
                                          <p:attrName>ppt_x</p:attrName>
                                        </p:attrNameLst>
                                      </p:cBhvr>
                                      <p:tavLst>
                                        <p:tav tm="0">
                                          <p:val>
                                            <p:strVal val="#ppt_x"/>
                                          </p:val>
                                        </p:tav>
                                        <p:tav tm="100000">
                                          <p:val>
                                            <p:strVal val="#ppt_x"/>
                                          </p:val>
                                        </p:tav>
                                      </p:tavLst>
                                    </p:anim>
                                    <p:anim calcmode="lin" valueType="num">
                                      <p:cBhvr additive="base">
                                        <p:cTn id="25" dur="500" fill="hold"/>
                                        <p:tgtEl>
                                          <p:spTgt spid="13927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9276"/>
                                        </p:tgtEl>
                                        <p:attrNameLst>
                                          <p:attrName>style.visibility</p:attrName>
                                        </p:attrNameLst>
                                      </p:cBhvr>
                                      <p:to>
                                        <p:strVal val="visible"/>
                                      </p:to>
                                    </p:set>
                                    <p:animEffect transition="in" filter="blinds(horizontal)">
                                      <p:cBhvr>
                                        <p:cTn id="30" dur="500"/>
                                        <p:tgtEl>
                                          <p:spTgt spid="13927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9277"/>
                                        </p:tgtEl>
                                        <p:attrNameLst>
                                          <p:attrName>style.visibility</p:attrName>
                                        </p:attrNameLst>
                                      </p:cBhvr>
                                      <p:to>
                                        <p:strVal val="visible"/>
                                      </p:to>
                                    </p:set>
                                    <p:anim calcmode="lin" valueType="num">
                                      <p:cBhvr additive="base">
                                        <p:cTn id="35" dur="500" fill="hold"/>
                                        <p:tgtEl>
                                          <p:spTgt spid="139277"/>
                                        </p:tgtEl>
                                        <p:attrNameLst>
                                          <p:attrName>ppt_x</p:attrName>
                                        </p:attrNameLst>
                                      </p:cBhvr>
                                      <p:tavLst>
                                        <p:tav tm="0">
                                          <p:val>
                                            <p:strVal val="#ppt_x"/>
                                          </p:val>
                                        </p:tav>
                                        <p:tav tm="100000">
                                          <p:val>
                                            <p:strVal val="#ppt_x"/>
                                          </p:val>
                                        </p:tav>
                                      </p:tavLst>
                                    </p:anim>
                                    <p:anim calcmode="lin" valueType="num">
                                      <p:cBhvr additive="base">
                                        <p:cTn id="36" dur="500" fill="hold"/>
                                        <p:tgtEl>
                                          <p:spTgt spid="13927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9279"/>
                                        </p:tgtEl>
                                        <p:attrNameLst>
                                          <p:attrName>style.visibility</p:attrName>
                                        </p:attrNameLst>
                                      </p:cBhvr>
                                      <p:to>
                                        <p:strVal val="visible"/>
                                      </p:to>
                                    </p:set>
                                    <p:anim calcmode="lin" valueType="num">
                                      <p:cBhvr additive="base">
                                        <p:cTn id="41" dur="500" fill="hold"/>
                                        <p:tgtEl>
                                          <p:spTgt spid="139279"/>
                                        </p:tgtEl>
                                        <p:attrNameLst>
                                          <p:attrName>ppt_x</p:attrName>
                                        </p:attrNameLst>
                                      </p:cBhvr>
                                      <p:tavLst>
                                        <p:tav tm="0">
                                          <p:val>
                                            <p:strVal val="#ppt_x"/>
                                          </p:val>
                                        </p:tav>
                                        <p:tav tm="100000">
                                          <p:val>
                                            <p:strVal val="#ppt_x"/>
                                          </p:val>
                                        </p:tav>
                                      </p:tavLst>
                                    </p:anim>
                                    <p:anim calcmode="lin" valueType="num">
                                      <p:cBhvr additive="base">
                                        <p:cTn id="42" dur="500" fill="hold"/>
                                        <p:tgtEl>
                                          <p:spTgt spid="1392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nimBg="1"/>
      <p:bldP spid="139277" grpId="0" animBg="1"/>
      <p:bldP spid="139279"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7"/>
          <p:cNvPicPr>
            <a:picLocks noChangeAspect="1" noChangeArrowheads="1"/>
          </p:cNvPicPr>
          <p:nvPr/>
        </p:nvPicPr>
        <p:blipFill>
          <a:blip r:embed="rId2"/>
          <a:srcRect/>
          <a:stretch>
            <a:fillRect/>
          </a:stretch>
        </p:blipFill>
        <p:spPr bwMode="auto">
          <a:xfrm>
            <a:off x="1371600" y="457200"/>
            <a:ext cx="5741988" cy="4891088"/>
          </a:xfrm>
          <a:prstGeom prst="rect">
            <a:avLst/>
          </a:prstGeom>
          <a:noFill/>
          <a:ln w="9525" algn="ctr">
            <a:noFill/>
            <a:miter lim="800000"/>
            <a:headEnd/>
            <a:tailEnd/>
          </a:ln>
        </p:spPr>
      </p:pic>
      <p:pic>
        <p:nvPicPr>
          <p:cNvPr id="139282" name="Picture 18"/>
          <p:cNvPicPr>
            <a:picLocks noChangeAspect="1" noChangeArrowheads="1"/>
          </p:cNvPicPr>
          <p:nvPr/>
        </p:nvPicPr>
        <p:blipFill>
          <a:blip r:embed="rId3"/>
          <a:srcRect/>
          <a:stretch>
            <a:fillRect/>
          </a:stretch>
        </p:blipFill>
        <p:spPr bwMode="auto">
          <a:xfrm>
            <a:off x="1524000" y="2879725"/>
            <a:ext cx="5538788" cy="3673475"/>
          </a:xfrm>
          <a:prstGeom prst="rect">
            <a:avLst/>
          </a:prstGeom>
          <a:noFill/>
          <a:ln w="9525" algn="ctr">
            <a:noFill/>
            <a:miter lim="800000"/>
            <a:headEnd/>
            <a:tailEnd/>
          </a:ln>
        </p:spPr>
      </p:pic>
      <p:sp>
        <p:nvSpPr>
          <p:cNvPr id="139283" name="Text Box 19"/>
          <p:cNvSpPr txBox="1">
            <a:spLocks noChangeArrowheads="1"/>
          </p:cNvSpPr>
          <p:nvPr/>
        </p:nvSpPr>
        <p:spPr bwMode="auto">
          <a:xfrm>
            <a:off x="5486400" y="3962400"/>
            <a:ext cx="3352800" cy="10160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There are </a:t>
            </a:r>
            <a:r>
              <a:rPr lang="en-US" b="1" dirty="0">
                <a:effectLst>
                  <a:outerShdw blurRad="38100" dist="38100" dir="2700000" algn="tl">
                    <a:srgbClr val="000000">
                      <a:alpha val="43137"/>
                    </a:srgbClr>
                  </a:outerShdw>
                </a:effectLst>
              </a:rPr>
              <a:t>21 definitions </a:t>
            </a:r>
            <a:r>
              <a:rPr lang="en-US" dirty="0"/>
              <a:t>of the week, as defined by State and Federal regulations.  This is a good example of how Hach WIMS takes a seemingly simple (but very complicated) tasks and </a:t>
            </a:r>
            <a:r>
              <a:rPr lang="en-US" b="1" dirty="0">
                <a:effectLst>
                  <a:outerShdw blurRad="38100" dist="38100" dir="2700000" algn="tl">
                    <a:srgbClr val="000000">
                      <a:alpha val="43137"/>
                    </a:srgbClr>
                  </a:outerShdw>
                </a:effectLst>
              </a:rPr>
              <a:t>greatly simplifies the calculation.</a:t>
            </a:r>
          </a:p>
        </p:txBody>
      </p:sp>
      <p:sp>
        <p:nvSpPr>
          <p:cNvPr id="18"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Huge Library of Functions</a:t>
            </a:r>
          </a:p>
        </p:txBody>
      </p:sp>
      <p:sp>
        <p:nvSpPr>
          <p:cNvPr id="139278" name="Text Box 14"/>
          <p:cNvSpPr txBox="1">
            <a:spLocks noChangeArrowheads="1"/>
          </p:cNvSpPr>
          <p:nvPr/>
        </p:nvSpPr>
        <p:spPr bwMode="auto">
          <a:xfrm>
            <a:off x="5486400" y="1752600"/>
            <a:ext cx="3352800" cy="8302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dirty="0"/>
              <a:t>Is it Sunday to Saturday, Monday to Sunday,…1</a:t>
            </a:r>
            <a:r>
              <a:rPr lang="en-US" baseline="30000" dirty="0"/>
              <a:t>st</a:t>
            </a:r>
            <a:r>
              <a:rPr lang="en-US" dirty="0"/>
              <a:t> to the 7</a:t>
            </a:r>
            <a:r>
              <a:rPr lang="en-US" baseline="30000" dirty="0"/>
              <a:t>th</a:t>
            </a:r>
            <a:r>
              <a:rPr lang="en-US" dirty="0"/>
              <a:t>, 7</a:t>
            </a:r>
            <a:r>
              <a:rPr lang="en-US" baseline="30000" dirty="0"/>
              <a:t>th</a:t>
            </a:r>
            <a:r>
              <a:rPr lang="en-US" dirty="0"/>
              <a:t> to the 14</a:t>
            </a:r>
            <a:r>
              <a:rPr lang="en-US" baseline="30000" dirty="0"/>
              <a:t>th</a:t>
            </a:r>
            <a:r>
              <a:rPr lang="en-US" dirty="0"/>
              <a:t>,…How is a week different for February vs. March?...Leap year vs. not?.....</a:t>
            </a:r>
          </a:p>
        </p:txBody>
      </p:sp>
      <p:pic>
        <p:nvPicPr>
          <p:cNvPr id="63494" name="Picture 2" descr="http://www.icic.de/images/home_button.png">
            <a:hlinkClick r:id="rId4" action="ppaction://hlinksldjump"/>
          </p:cNvPr>
          <p:cNvPicPr>
            <a:picLocks noChangeAspect="1" noChangeArrowheads="1"/>
          </p:cNvPicPr>
          <p:nvPr/>
        </p:nvPicPr>
        <p:blipFill>
          <a:blip r:embed="rId5"/>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9278"/>
                                        </p:tgtEl>
                                        <p:attrNameLst>
                                          <p:attrName>style.visibility</p:attrName>
                                        </p:attrNameLst>
                                      </p:cBhvr>
                                      <p:to>
                                        <p:strVal val="visible"/>
                                      </p:to>
                                    </p:set>
                                    <p:anim calcmode="lin" valueType="num">
                                      <p:cBhvr additive="base">
                                        <p:cTn id="7" dur="500" fill="hold"/>
                                        <p:tgtEl>
                                          <p:spTgt spid="139278"/>
                                        </p:tgtEl>
                                        <p:attrNameLst>
                                          <p:attrName>ppt_x</p:attrName>
                                        </p:attrNameLst>
                                      </p:cBhvr>
                                      <p:tavLst>
                                        <p:tav tm="0">
                                          <p:val>
                                            <p:strVal val="#ppt_x"/>
                                          </p:val>
                                        </p:tav>
                                        <p:tav tm="100000">
                                          <p:val>
                                            <p:strVal val="#ppt_x"/>
                                          </p:val>
                                        </p:tav>
                                      </p:tavLst>
                                    </p:anim>
                                    <p:anim calcmode="lin" valueType="num">
                                      <p:cBhvr additive="base">
                                        <p:cTn id="8" dur="500" fill="hold"/>
                                        <p:tgtEl>
                                          <p:spTgt spid="1392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9282"/>
                                        </p:tgtEl>
                                        <p:attrNameLst>
                                          <p:attrName>style.visibility</p:attrName>
                                        </p:attrNameLst>
                                      </p:cBhvr>
                                      <p:to>
                                        <p:strVal val="visible"/>
                                      </p:to>
                                    </p:set>
                                    <p:anim calcmode="lin" valueType="num">
                                      <p:cBhvr additive="base">
                                        <p:cTn id="13" dur="500" fill="hold"/>
                                        <p:tgtEl>
                                          <p:spTgt spid="139282"/>
                                        </p:tgtEl>
                                        <p:attrNameLst>
                                          <p:attrName>ppt_x</p:attrName>
                                        </p:attrNameLst>
                                      </p:cBhvr>
                                      <p:tavLst>
                                        <p:tav tm="0">
                                          <p:val>
                                            <p:strVal val="#ppt_x"/>
                                          </p:val>
                                        </p:tav>
                                        <p:tav tm="100000">
                                          <p:val>
                                            <p:strVal val="#ppt_x"/>
                                          </p:val>
                                        </p:tav>
                                      </p:tavLst>
                                    </p:anim>
                                    <p:anim calcmode="lin" valueType="num">
                                      <p:cBhvr additive="base">
                                        <p:cTn id="14" dur="500" fill="hold"/>
                                        <p:tgtEl>
                                          <p:spTgt spid="1392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9283"/>
                                        </p:tgtEl>
                                        <p:attrNameLst>
                                          <p:attrName>style.visibility</p:attrName>
                                        </p:attrNameLst>
                                      </p:cBhvr>
                                      <p:to>
                                        <p:strVal val="visible"/>
                                      </p:to>
                                    </p:set>
                                    <p:anim calcmode="lin" valueType="num">
                                      <p:cBhvr additive="base">
                                        <p:cTn id="19" dur="500" fill="hold"/>
                                        <p:tgtEl>
                                          <p:spTgt spid="139283"/>
                                        </p:tgtEl>
                                        <p:attrNameLst>
                                          <p:attrName>ppt_x</p:attrName>
                                        </p:attrNameLst>
                                      </p:cBhvr>
                                      <p:tavLst>
                                        <p:tav tm="0">
                                          <p:val>
                                            <p:strVal val="#ppt_x"/>
                                          </p:val>
                                        </p:tav>
                                        <p:tav tm="100000">
                                          <p:val>
                                            <p:strVal val="#ppt_x"/>
                                          </p:val>
                                        </p:tav>
                                      </p:tavLst>
                                    </p:anim>
                                    <p:anim calcmode="lin" valueType="num">
                                      <p:cBhvr additive="base">
                                        <p:cTn id="20" dur="500" fill="hold"/>
                                        <p:tgtEl>
                                          <p:spTgt spid="139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3" grpId="0" animBg="1"/>
      <p:bldP spid="1392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p:cNvPicPr>
            <a:picLocks noChangeAspect="1" noChangeArrowheads="1"/>
          </p:cNvPicPr>
          <p:nvPr/>
        </p:nvPicPr>
        <p:blipFill>
          <a:blip r:embed="rId2"/>
          <a:srcRect/>
          <a:stretch>
            <a:fillRect/>
          </a:stretch>
        </p:blipFill>
        <p:spPr bwMode="auto">
          <a:xfrm>
            <a:off x="1066800" y="990600"/>
            <a:ext cx="7518400" cy="5218113"/>
          </a:xfrm>
          <a:prstGeom prst="rect">
            <a:avLst/>
          </a:prstGeom>
          <a:noFill/>
          <a:ln w="9525" algn="ctr">
            <a:noFill/>
            <a:miter lim="800000"/>
            <a:headEnd/>
            <a:tailEnd/>
          </a:ln>
        </p:spPr>
      </p:pic>
      <p:sp>
        <p:nvSpPr>
          <p:cNvPr id="140293" name="Text Box 5"/>
          <p:cNvSpPr txBox="1">
            <a:spLocks noChangeArrowheads="1"/>
          </p:cNvSpPr>
          <p:nvPr/>
        </p:nvSpPr>
        <p:spPr bwMode="auto">
          <a:xfrm>
            <a:off x="4738688" y="3951288"/>
            <a:ext cx="3773487" cy="46196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a:t>Examine a complex calculation, Food to Microorganism Ratio</a:t>
            </a:r>
          </a:p>
        </p:txBody>
      </p:sp>
      <p:pic>
        <p:nvPicPr>
          <p:cNvPr id="140294" name="Picture 6"/>
          <p:cNvPicPr>
            <a:picLocks noChangeAspect="1" noChangeArrowheads="1"/>
          </p:cNvPicPr>
          <p:nvPr/>
        </p:nvPicPr>
        <p:blipFill>
          <a:blip r:embed="rId3"/>
          <a:srcRect/>
          <a:stretch>
            <a:fillRect/>
          </a:stretch>
        </p:blipFill>
        <p:spPr bwMode="auto">
          <a:xfrm>
            <a:off x="2590800" y="2743200"/>
            <a:ext cx="5602288" cy="1870075"/>
          </a:xfrm>
          <a:prstGeom prst="rect">
            <a:avLst/>
          </a:prstGeom>
          <a:noFill/>
          <a:ln w="9525" algn="ctr">
            <a:noFill/>
            <a:miter lim="800000"/>
            <a:headEnd/>
            <a:tailEnd/>
          </a:ln>
        </p:spPr>
      </p:pic>
      <p:sp>
        <p:nvSpPr>
          <p:cNvPr id="140295" name="Text Box 7"/>
          <p:cNvSpPr txBox="1">
            <a:spLocks noChangeArrowheads="1"/>
          </p:cNvSpPr>
          <p:nvPr/>
        </p:nvSpPr>
        <p:spPr bwMode="auto">
          <a:xfrm>
            <a:off x="2895600" y="4343400"/>
            <a:ext cx="5016500" cy="64611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a:t>F/M ratio is a complicated equation based on Primary Eff BOD Load, Mixed liquor volatile suspended solids and the number of active aeration basins.  </a:t>
            </a:r>
          </a:p>
        </p:txBody>
      </p:sp>
      <p:sp>
        <p:nvSpPr>
          <p:cNvPr id="140296" name="Text Box 8"/>
          <p:cNvSpPr txBox="1">
            <a:spLocks noChangeArrowheads="1"/>
          </p:cNvSpPr>
          <p:nvPr/>
        </p:nvSpPr>
        <p:spPr bwMode="auto">
          <a:xfrm>
            <a:off x="3429000" y="5181600"/>
            <a:ext cx="3949700" cy="2762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dirty="0"/>
              <a:t>Hach WIMS manages this complicated equation!  </a:t>
            </a:r>
          </a:p>
        </p:txBody>
      </p:sp>
      <p:sp>
        <p:nvSpPr>
          <p:cNvPr id="8" name="Rectangle 2"/>
          <p:cNvSpPr txBox="1">
            <a:spLocks noChangeArrowheads="1"/>
          </p:cNvSpPr>
          <p:nvPr/>
        </p:nvSpPr>
        <p:spPr bwMode="auto">
          <a:xfrm>
            <a:off x="762000" y="0"/>
            <a:ext cx="8382000" cy="457200"/>
          </a:xfrm>
          <a:prstGeom prst="rect">
            <a:avLst/>
          </a:prstGeom>
          <a:solidFill>
            <a:schemeClr val="bg1">
              <a:lumMod val="95000"/>
            </a:schemeClr>
          </a:solidFill>
          <a:ln w="9525">
            <a:noFill/>
            <a:miter lim="800000"/>
            <a:headEnd/>
            <a:tailEnd/>
          </a:ln>
          <a:effectLst>
            <a:outerShdw blurRad="50800" dist="38100" dir="2700000" algn="tl" rotWithShape="0">
              <a:prstClr val="black">
                <a:alpha val="40000"/>
              </a:prstClr>
            </a:outerShdw>
          </a:effectLst>
        </p:spPr>
        <p:txBody>
          <a:bodyPr anchor="ctr"/>
          <a:lstStyle/>
          <a:p>
            <a:pPr eaLnBrk="0" hangingPunct="0">
              <a:defRPr/>
            </a:pPr>
            <a:r>
              <a:rPr lang="en-US" sz="2800" kern="0" dirty="0">
                <a:solidFill>
                  <a:srgbClr val="0B538E"/>
                </a:solidFill>
                <a:effectLst>
                  <a:outerShdw blurRad="38100" dist="38100" dir="2700000" algn="tl">
                    <a:srgbClr val="000000">
                      <a:alpha val="43137"/>
                    </a:srgbClr>
                  </a:outerShdw>
                </a:effectLst>
                <a:latin typeface="Trebuchet MS" pitchFamily="34" charset="0"/>
                <a:ea typeface="+mj-ea"/>
                <a:cs typeface="Aharoni" pitchFamily="2" charset="-79"/>
              </a:rPr>
              <a:t>Support for Complex Calculations</a:t>
            </a:r>
          </a:p>
        </p:txBody>
      </p:sp>
      <p:sp>
        <p:nvSpPr>
          <p:cNvPr id="9" name="Rounded Rectangle 8"/>
          <p:cNvSpPr/>
          <p:nvPr/>
        </p:nvSpPr>
        <p:spPr>
          <a:xfrm>
            <a:off x="838200" y="5943600"/>
            <a:ext cx="3962400" cy="838200"/>
          </a:xfrm>
          <a:prstGeom prst="roundRect">
            <a:avLst/>
          </a:prstGeom>
          <a:solidFill>
            <a:srgbClr val="FFFF00">
              <a:alpha val="90000"/>
            </a:srgbClr>
          </a:solidFill>
          <a:ln>
            <a:solidFill>
              <a:srgbClr val="C9C4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buFont typeface="+mj-lt"/>
              <a:buAutoNum type="arabicPeriod"/>
              <a:defRPr/>
            </a:pPr>
            <a:r>
              <a:rPr lang="en-US" dirty="0">
                <a:solidFill>
                  <a:schemeClr val="tx1"/>
                </a:solidFill>
              </a:rPr>
              <a:t>In a Data Entry Form select a calculated result</a:t>
            </a:r>
            <a:endParaRPr lang="en-US" b="1" dirty="0">
              <a:solidFill>
                <a:schemeClr val="tx1"/>
              </a:solidFill>
              <a:effectLst>
                <a:outerShdw blurRad="38100" dist="38100" dir="2700000" algn="tl">
                  <a:srgbClr val="000000">
                    <a:alpha val="43137"/>
                  </a:srgbClr>
                </a:outerShdw>
              </a:effectLst>
            </a:endParaRPr>
          </a:p>
          <a:p>
            <a:pPr marL="228600" indent="-228600">
              <a:buFont typeface="+mj-lt"/>
              <a:buAutoNum type="arabicPeriod"/>
              <a:defRPr/>
            </a:pPr>
            <a:r>
              <a:rPr lang="en-US" dirty="0">
                <a:solidFill>
                  <a:schemeClr val="tx1"/>
                </a:solidFill>
              </a:rPr>
              <a:t>Double-click the </a:t>
            </a:r>
            <a:r>
              <a:rPr lang="en-US" b="1" dirty="0">
                <a:solidFill>
                  <a:schemeClr val="tx1"/>
                </a:solidFill>
                <a:effectLst>
                  <a:outerShdw blurRad="38100" dist="38100" dir="2700000" algn="tl">
                    <a:srgbClr val="000000">
                      <a:alpha val="43137"/>
                    </a:srgbClr>
                  </a:outerShdw>
                </a:effectLst>
              </a:rPr>
              <a:t>Equation </a:t>
            </a:r>
            <a:r>
              <a:rPr lang="en-US" dirty="0">
                <a:solidFill>
                  <a:schemeClr val="tx1"/>
                </a:solidFill>
              </a:rPr>
              <a:t>box</a:t>
            </a:r>
            <a:endParaRPr lang="en-US" b="1" dirty="0">
              <a:solidFill>
                <a:schemeClr val="tx1"/>
              </a:solidFill>
              <a:effectLst>
                <a:outerShdw blurRad="38100" dist="38100" dir="2700000" algn="tl">
                  <a:srgbClr val="000000">
                    <a:alpha val="43137"/>
                  </a:srgbClr>
                </a:outerShdw>
              </a:effectLst>
            </a:endParaRPr>
          </a:p>
          <a:p>
            <a:pPr marL="228600" indent="-228600">
              <a:buFont typeface="+mj-lt"/>
              <a:buAutoNum type="arabicPeriod"/>
              <a:defRPr/>
            </a:pPr>
            <a:r>
              <a:rPr lang="en-US" dirty="0">
                <a:solidFill>
                  <a:schemeClr val="tx1"/>
                </a:solidFill>
              </a:rPr>
              <a:t>WIMS supports very </a:t>
            </a:r>
            <a:r>
              <a:rPr lang="en-US" b="1" dirty="0">
                <a:solidFill>
                  <a:schemeClr val="tx1"/>
                </a:solidFill>
                <a:effectLst>
                  <a:outerShdw blurRad="38100" dist="38100" dir="2700000" algn="tl">
                    <a:srgbClr val="000000">
                      <a:alpha val="43137"/>
                    </a:srgbClr>
                  </a:outerShdw>
                </a:effectLst>
              </a:rPr>
              <a:t>complex calculations</a:t>
            </a:r>
          </a:p>
        </p:txBody>
      </p:sp>
      <p:sp>
        <p:nvSpPr>
          <p:cNvPr id="10" name="Rounded Rectangle 9"/>
          <p:cNvSpPr/>
          <p:nvPr/>
        </p:nvSpPr>
        <p:spPr>
          <a:xfrm>
            <a:off x="4648200" y="1905000"/>
            <a:ext cx="3429000" cy="2286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pic>
        <p:nvPicPr>
          <p:cNvPr id="64521" name="Picture 2" descr="http://www.icic.de/images/home_button.png">
            <a:hlinkClick r:id="rId4" action="ppaction://hlinksldjump"/>
          </p:cNvPr>
          <p:cNvPicPr>
            <a:picLocks noChangeAspect="1" noChangeArrowheads="1"/>
          </p:cNvPicPr>
          <p:nvPr/>
        </p:nvPicPr>
        <p:blipFill>
          <a:blip r:embed="rId5"/>
          <a:srcRect/>
          <a:stretch>
            <a:fillRect/>
          </a:stretch>
        </p:blipFill>
        <p:spPr bwMode="auto">
          <a:xfrm>
            <a:off x="152400" y="5943600"/>
            <a:ext cx="381000" cy="3810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anim calcmode="lin" valueType="num">
                                      <p:cBhvr additive="base">
                                        <p:cTn id="7" dur="1000" fill="hold"/>
                                        <p:tgtEl>
                                          <p:spTgt spid="140293"/>
                                        </p:tgtEl>
                                        <p:attrNameLst>
                                          <p:attrName>ppt_x</p:attrName>
                                        </p:attrNameLst>
                                      </p:cBhvr>
                                      <p:tavLst>
                                        <p:tav tm="0">
                                          <p:val>
                                            <p:strVal val="#ppt_x"/>
                                          </p:val>
                                        </p:tav>
                                        <p:tav tm="100000">
                                          <p:val>
                                            <p:strVal val="#ppt_x"/>
                                          </p:val>
                                        </p:tav>
                                      </p:tavLst>
                                    </p:anim>
                                    <p:anim calcmode="lin" valueType="num">
                                      <p:cBhvr additive="base">
                                        <p:cTn id="8" dur="1000" fill="hold"/>
                                        <p:tgtEl>
                                          <p:spTgt spid="1402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40294"/>
                                        </p:tgtEl>
                                        <p:attrNameLst>
                                          <p:attrName>style.visibility</p:attrName>
                                        </p:attrNameLst>
                                      </p:cBhvr>
                                      <p:to>
                                        <p:strVal val="visible"/>
                                      </p:to>
                                    </p:set>
                                    <p:animEffect transition="in" filter="blinds(horizontal)">
                                      <p:cBhvr>
                                        <p:cTn id="13" dur="1000"/>
                                        <p:tgtEl>
                                          <p:spTgt spid="14029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0295"/>
                                        </p:tgtEl>
                                        <p:attrNameLst>
                                          <p:attrName>style.visibility</p:attrName>
                                        </p:attrNameLst>
                                      </p:cBhvr>
                                      <p:to>
                                        <p:strVal val="visible"/>
                                      </p:to>
                                    </p:set>
                                    <p:anim calcmode="lin" valueType="num">
                                      <p:cBhvr additive="base">
                                        <p:cTn id="20" dur="1000" fill="hold"/>
                                        <p:tgtEl>
                                          <p:spTgt spid="140295"/>
                                        </p:tgtEl>
                                        <p:attrNameLst>
                                          <p:attrName>ppt_x</p:attrName>
                                        </p:attrNameLst>
                                      </p:cBhvr>
                                      <p:tavLst>
                                        <p:tav tm="0">
                                          <p:val>
                                            <p:strVal val="#ppt_x"/>
                                          </p:val>
                                        </p:tav>
                                        <p:tav tm="100000">
                                          <p:val>
                                            <p:strVal val="#ppt_x"/>
                                          </p:val>
                                        </p:tav>
                                      </p:tavLst>
                                    </p:anim>
                                    <p:anim calcmode="lin" valueType="num">
                                      <p:cBhvr additive="base">
                                        <p:cTn id="21" dur="1000" fill="hold"/>
                                        <p:tgtEl>
                                          <p:spTgt spid="14029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0296"/>
                                        </p:tgtEl>
                                        <p:attrNameLst>
                                          <p:attrName>style.visibility</p:attrName>
                                        </p:attrNameLst>
                                      </p:cBhvr>
                                      <p:to>
                                        <p:strVal val="visible"/>
                                      </p:to>
                                    </p:set>
                                    <p:anim calcmode="lin" valueType="num">
                                      <p:cBhvr additive="base">
                                        <p:cTn id="26" dur="1000" fill="hold"/>
                                        <p:tgtEl>
                                          <p:spTgt spid="140296"/>
                                        </p:tgtEl>
                                        <p:attrNameLst>
                                          <p:attrName>ppt_x</p:attrName>
                                        </p:attrNameLst>
                                      </p:cBhvr>
                                      <p:tavLst>
                                        <p:tav tm="0">
                                          <p:val>
                                            <p:strVal val="#ppt_x"/>
                                          </p:val>
                                        </p:tav>
                                        <p:tav tm="100000">
                                          <p:val>
                                            <p:strVal val="#ppt_x"/>
                                          </p:val>
                                        </p:tav>
                                      </p:tavLst>
                                    </p:anim>
                                    <p:anim calcmode="lin" valueType="num">
                                      <p:cBhvr additive="base">
                                        <p:cTn id="27" dur="1000" fill="hold"/>
                                        <p:tgtEl>
                                          <p:spTgt spid="140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nimBg="1"/>
      <p:bldP spid="140295" grpId="0" animBg="1"/>
      <p:bldP spid="140296"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ctrTitle"/>
          </p:nvPr>
        </p:nvSpPr>
        <p:spPr/>
        <p:txBody>
          <a:bodyPr/>
          <a:lstStyle/>
          <a:p>
            <a:r>
              <a:rPr lang="en-US"/>
              <a:t>End of Demonstration Tool</a:t>
            </a:r>
          </a:p>
        </p:txBody>
      </p:sp>
    </p:spTree>
  </p:cSld>
  <p:clrMapOvr>
    <a:masterClrMapping/>
  </p:clrMapOvr>
  <p:transition spd="med"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ctrTitle"/>
          </p:nvPr>
        </p:nvSpPr>
        <p:spPr/>
        <p:txBody>
          <a:bodyPr/>
          <a:lstStyle/>
          <a:p>
            <a:r>
              <a:rPr lang="en-US"/>
              <a:t>Customer Testimonials</a:t>
            </a:r>
          </a:p>
        </p:txBody>
      </p:sp>
      <p:grpSp>
        <p:nvGrpSpPr>
          <p:cNvPr id="66562" name="Group 3"/>
          <p:cNvGrpSpPr>
            <a:grpSpLocks/>
          </p:cNvGrpSpPr>
          <p:nvPr/>
        </p:nvGrpSpPr>
        <p:grpSpPr bwMode="auto">
          <a:xfrm>
            <a:off x="155575" y="5243513"/>
            <a:ext cx="1150938" cy="630237"/>
            <a:chOff x="98" y="3303"/>
            <a:chExt cx="725" cy="397"/>
          </a:xfrm>
        </p:grpSpPr>
        <p:sp>
          <p:nvSpPr>
            <p:cNvPr id="66563" name="Text Box 4"/>
            <p:cNvSpPr txBox="1">
              <a:spLocks noChangeArrowheads="1"/>
            </p:cNvSpPr>
            <p:nvPr/>
          </p:nvSpPr>
          <p:spPr bwMode="auto">
            <a:xfrm>
              <a:off x="98" y="3303"/>
              <a:ext cx="725" cy="154"/>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pPr algn="ctr"/>
              <a:r>
                <a:rPr lang="en-US" sz="1000" b="1">
                  <a:solidFill>
                    <a:srgbClr val="003399"/>
                  </a:solidFill>
                </a:rPr>
                <a:t>Table of Contents</a:t>
              </a:r>
            </a:p>
          </p:txBody>
        </p:sp>
        <p:pic>
          <p:nvPicPr>
            <p:cNvPr id="66564" name="Picture 5">
              <a:hlinkClick r:id="rId2" action="ppaction://hlinksldjump"/>
            </p:cNvPr>
            <p:cNvPicPr>
              <a:picLocks noChangeAspect="1" noChangeArrowheads="1"/>
            </p:cNvPicPr>
            <p:nvPr/>
          </p:nvPicPr>
          <p:blipFill>
            <a:blip r:embed="rId3"/>
            <a:srcRect t="7692" b="7692"/>
            <a:stretch>
              <a:fillRect/>
            </a:stretch>
          </p:blipFill>
          <p:spPr bwMode="auto">
            <a:xfrm>
              <a:off x="288" y="3456"/>
              <a:ext cx="288" cy="244"/>
            </a:xfrm>
            <a:prstGeom prst="rect">
              <a:avLst/>
            </a:prstGeom>
            <a:noFill/>
            <a:ln w="9525">
              <a:noFill/>
              <a:miter lim="800000"/>
              <a:headEnd/>
              <a:tailEnd/>
            </a:ln>
          </p:spPr>
        </p:pic>
      </p:grpSp>
    </p:spTree>
  </p:cSld>
  <p:clrMapOvr>
    <a:masterClrMapping/>
  </p:clrMapOvr>
  <p:transition spd="med"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914400" y="1981200"/>
            <a:ext cx="7543800" cy="2514600"/>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7586" name="Rectangle 3"/>
          <p:cNvSpPr>
            <a:spLocks noChangeArrowheads="1"/>
          </p:cNvSpPr>
          <p:nvPr/>
        </p:nvSpPr>
        <p:spPr bwMode="auto">
          <a:xfrm>
            <a:off x="1066800" y="2111375"/>
            <a:ext cx="7315200" cy="2308225"/>
          </a:xfrm>
          <a:prstGeom prst="rect">
            <a:avLst/>
          </a:prstGeom>
          <a:noFill/>
          <a:ln w="9525">
            <a:noFill/>
            <a:miter lim="800000"/>
            <a:headEnd/>
            <a:tailEnd/>
          </a:ln>
        </p:spPr>
        <p:txBody>
          <a:bodyPr>
            <a:spAutoFit/>
          </a:bodyPr>
          <a:lstStyle/>
          <a:p>
            <a:r>
              <a:rPr lang="en-US" sz="2400" i="1">
                <a:solidFill>
                  <a:srgbClr val="002060"/>
                </a:solidFill>
                <a:latin typeface="Corbel" pitchFamily="34" charset="0"/>
              </a:rPr>
              <a:t>“Hach WIMS has fostered analysis beyond regulatory data.   Information on pumping stations, </a:t>
            </a:r>
            <a:r>
              <a:rPr lang="en-US" sz="2400" b="1" i="1">
                <a:solidFill>
                  <a:srgbClr val="002060"/>
                </a:solidFill>
                <a:latin typeface="Corbel" pitchFamily="34" charset="0"/>
              </a:rPr>
              <a:t>energy usage, material usage, and cost analysis </a:t>
            </a:r>
            <a:r>
              <a:rPr lang="en-US" sz="2400" i="1">
                <a:solidFill>
                  <a:srgbClr val="002060"/>
                </a:solidFill>
                <a:latin typeface="Corbel" pitchFamily="34" charset="0"/>
              </a:rPr>
              <a:t>are just a few of the trends performed to enhance ‘optimization.’  </a:t>
            </a:r>
            <a:r>
              <a:rPr lang="en-US" sz="2400" b="1" i="1">
                <a:solidFill>
                  <a:srgbClr val="002060"/>
                </a:solidFill>
                <a:latin typeface="Corbel" pitchFamily="34" charset="0"/>
              </a:rPr>
              <a:t>The new question is not ‘Can we analyze the data?’ but ‘Which data do you want to analyze?’</a:t>
            </a:r>
            <a:r>
              <a:rPr lang="en-US" sz="2400" i="1">
                <a:solidFill>
                  <a:srgbClr val="002060"/>
                </a:solidFill>
                <a:latin typeface="Corbel" pitchFamily="34" charset="0"/>
              </a:rPr>
              <a:t>”</a:t>
            </a:r>
          </a:p>
        </p:txBody>
      </p:sp>
      <p:sp>
        <p:nvSpPr>
          <p:cNvPr id="67587" name="Rectangle 6"/>
          <p:cNvSpPr>
            <a:spLocks noChangeArrowheads="1"/>
          </p:cNvSpPr>
          <p:nvPr/>
        </p:nvSpPr>
        <p:spPr bwMode="auto">
          <a:xfrm>
            <a:off x="1905000" y="4953000"/>
            <a:ext cx="4572000" cy="461963"/>
          </a:xfrm>
          <a:prstGeom prst="rect">
            <a:avLst/>
          </a:prstGeom>
          <a:noFill/>
          <a:ln w="9525">
            <a:noFill/>
            <a:miter lim="800000"/>
            <a:headEnd/>
            <a:tailEnd/>
          </a:ln>
        </p:spPr>
        <p:txBody>
          <a:bodyPr>
            <a:spAutoFit/>
          </a:bodyPr>
          <a:lstStyle/>
          <a:p>
            <a:pPr algn="ctr"/>
            <a:r>
              <a:rPr lang="en-US" sz="2400" b="1">
                <a:solidFill>
                  <a:srgbClr val="002060"/>
                </a:solidFill>
                <a:latin typeface="Corbel" pitchFamily="34" charset="0"/>
              </a:rPr>
              <a:t>Gwinnett County, GA</a:t>
            </a:r>
          </a:p>
        </p:txBody>
      </p:sp>
      <p:pic>
        <p:nvPicPr>
          <p:cNvPr id="53253" name="Picture 5">
            <a:hlinkClick r:id="rId3" action="ppaction://hlinksldjump"/>
          </p:cNvPr>
          <p:cNvPicPr>
            <a:picLocks noChangeAspect="1" noChangeArrowheads="1"/>
          </p:cNvPicPr>
          <p:nvPr/>
        </p:nvPicPr>
        <p:blipFill>
          <a:blip r:embed="rId4">
            <a:lum bright="36000" contrast="20000"/>
            <a:grayscl/>
          </a:blip>
          <a:srcRect/>
          <a:stretch>
            <a:fillRect/>
          </a:stretch>
        </p:blipFill>
        <p:spPr bwMode="auto">
          <a:xfrm>
            <a:off x="8686800" y="6238875"/>
            <a:ext cx="457200" cy="619125"/>
          </a:xfrm>
          <a:prstGeom prst="rect">
            <a:avLst/>
          </a:prstGeom>
          <a:noFill/>
          <a:ln w="9525" algn="ctr">
            <a:noFill/>
            <a:miter lim="800000"/>
            <a:headEnd/>
            <a:tailEnd/>
          </a:ln>
        </p:spPr>
      </p:pic>
      <p:sp>
        <p:nvSpPr>
          <p:cNvPr id="7" name="Rectangle 6"/>
          <p:cNvSpPr/>
          <p:nvPr/>
        </p:nvSpPr>
        <p:spPr>
          <a:xfrm>
            <a:off x="0" y="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04800" y="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91" name="TextBox 26">
            <a:hlinkClick r:id="rId5" action="ppaction://hlinksldjump"/>
          </p:cNvPr>
          <p:cNvSpPr txBox="1">
            <a:spLocks noChangeArrowheads="1"/>
          </p:cNvSpPr>
          <p:nvPr/>
        </p:nvSpPr>
        <p:spPr bwMode="auto">
          <a:xfrm>
            <a:off x="381000" y="1905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Monitor &amp; Improve Operations</a:t>
            </a:r>
            <a:endParaRPr lang="en-US" sz="1600" b="1" u="sng">
              <a:solidFill>
                <a:schemeClr val="accent2"/>
              </a:solidFill>
              <a:latin typeface="Arial"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checkerboard(across)">
                                      <p:cBhvr>
                                        <p:cTn id="7"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914400" y="1981200"/>
            <a:ext cx="7543800" cy="2133600"/>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9634" name="Rectangle 3"/>
          <p:cNvSpPr>
            <a:spLocks noChangeArrowheads="1"/>
          </p:cNvSpPr>
          <p:nvPr/>
        </p:nvSpPr>
        <p:spPr bwMode="auto">
          <a:xfrm>
            <a:off x="1066800" y="2362200"/>
            <a:ext cx="7315200" cy="1570038"/>
          </a:xfrm>
          <a:prstGeom prst="rect">
            <a:avLst/>
          </a:prstGeom>
          <a:noFill/>
          <a:ln w="9525">
            <a:noFill/>
            <a:miter lim="800000"/>
            <a:headEnd/>
            <a:tailEnd/>
          </a:ln>
        </p:spPr>
        <p:txBody>
          <a:bodyPr>
            <a:spAutoFit/>
          </a:bodyPr>
          <a:lstStyle/>
          <a:p>
            <a:pPr algn="ctr"/>
            <a:r>
              <a:rPr lang="en-US" sz="3200" i="1">
                <a:solidFill>
                  <a:srgbClr val="002060"/>
                </a:solidFill>
                <a:latin typeface="Corbel" pitchFamily="34" charset="0"/>
              </a:rPr>
              <a:t>“We love this software.  I have the time to give this reference because I have the software!”</a:t>
            </a:r>
          </a:p>
        </p:txBody>
      </p:sp>
      <p:sp>
        <p:nvSpPr>
          <p:cNvPr id="69635" name="Rectangle 6"/>
          <p:cNvSpPr>
            <a:spLocks noChangeArrowheads="1"/>
          </p:cNvSpPr>
          <p:nvPr/>
        </p:nvSpPr>
        <p:spPr bwMode="auto">
          <a:xfrm>
            <a:off x="533400" y="4386263"/>
            <a:ext cx="7467600" cy="1938337"/>
          </a:xfrm>
          <a:prstGeom prst="rect">
            <a:avLst/>
          </a:prstGeom>
          <a:noFill/>
          <a:ln w="9525">
            <a:noFill/>
            <a:miter lim="800000"/>
            <a:headEnd/>
            <a:tailEnd/>
          </a:ln>
        </p:spPr>
        <p:txBody>
          <a:bodyPr>
            <a:spAutoFit/>
          </a:bodyPr>
          <a:lstStyle/>
          <a:p>
            <a:pPr algn="ctr"/>
            <a:r>
              <a:rPr lang="en-US" sz="2400" b="1">
                <a:solidFill>
                  <a:srgbClr val="002060"/>
                </a:solidFill>
                <a:latin typeface="Corbel" pitchFamily="34" charset="0"/>
              </a:rPr>
              <a:t>James Grandstaff</a:t>
            </a:r>
          </a:p>
          <a:p>
            <a:pPr algn="ctr"/>
            <a:r>
              <a:rPr lang="en-US" sz="2400" b="1">
                <a:solidFill>
                  <a:srgbClr val="002060"/>
                </a:solidFill>
                <a:latin typeface="Corbel" pitchFamily="34" charset="0"/>
              </a:rPr>
              <a:t>Division Director</a:t>
            </a:r>
          </a:p>
          <a:p>
            <a:pPr algn="ctr"/>
            <a:r>
              <a:rPr lang="en-US" sz="2400" b="1">
                <a:solidFill>
                  <a:srgbClr val="002060"/>
                </a:solidFill>
                <a:latin typeface="Corbel" pitchFamily="34" charset="0"/>
              </a:rPr>
              <a:t>Henrico County Water Reclamation Facility, VA</a:t>
            </a:r>
          </a:p>
          <a:p>
            <a:pPr algn="ctr"/>
            <a:r>
              <a:rPr lang="en-US" sz="2400" b="1">
                <a:solidFill>
                  <a:srgbClr val="002060"/>
                </a:solidFill>
                <a:latin typeface="Corbel" pitchFamily="34" charset="0"/>
              </a:rPr>
              <a:t> </a:t>
            </a:r>
            <a:endParaRPr lang="en-US" sz="2400" b="1" i="1">
              <a:solidFill>
                <a:srgbClr val="002060"/>
              </a:solidFill>
              <a:latin typeface="Corbel" pitchFamily="34" charset="0"/>
            </a:endParaRPr>
          </a:p>
          <a:p>
            <a:pPr algn="ctr"/>
            <a:endParaRPr lang="en-US" sz="2400" b="1">
              <a:solidFill>
                <a:srgbClr val="002060"/>
              </a:solidFill>
              <a:latin typeface="Corbel" pitchFamily="34" charset="0"/>
            </a:endParaRPr>
          </a:p>
        </p:txBody>
      </p:sp>
      <p:pic>
        <p:nvPicPr>
          <p:cNvPr id="103429" name="Picture 5">
            <a:hlinkClick r:id="rId3" action="ppaction://hlinksldjump"/>
          </p:cNvPr>
          <p:cNvPicPr>
            <a:picLocks noChangeAspect="1" noChangeArrowheads="1"/>
          </p:cNvPicPr>
          <p:nvPr/>
        </p:nvPicPr>
        <p:blipFill>
          <a:blip r:embed="rId4">
            <a:lum bright="36000" contrast="20000"/>
            <a:grayscl/>
          </a:blip>
          <a:srcRect/>
          <a:stretch>
            <a:fillRect/>
          </a:stretch>
        </p:blipFill>
        <p:spPr bwMode="auto">
          <a:xfrm>
            <a:off x="7772400" y="4495800"/>
            <a:ext cx="900113" cy="1219200"/>
          </a:xfrm>
          <a:prstGeom prst="rect">
            <a:avLst/>
          </a:prstGeom>
          <a:noFill/>
          <a:ln w="9525" algn="ctr">
            <a:noFill/>
            <a:miter lim="800000"/>
            <a:headEnd/>
            <a:tailEnd/>
          </a:ln>
        </p:spPr>
      </p:pic>
      <p:sp>
        <p:nvSpPr>
          <p:cNvPr id="8" name="Rectangle 7"/>
          <p:cNvSpPr/>
          <p:nvPr/>
        </p:nvSpPr>
        <p:spPr>
          <a:xfrm>
            <a:off x="0" y="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04800" y="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39" name="TextBox 26">
            <a:hlinkClick r:id="rId5" action="ppaction://hlinksldjump"/>
          </p:cNvPr>
          <p:cNvSpPr txBox="1">
            <a:spLocks noChangeArrowheads="1"/>
          </p:cNvSpPr>
          <p:nvPr/>
        </p:nvSpPr>
        <p:spPr bwMode="auto">
          <a:xfrm>
            <a:off x="381000" y="1905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Monitor &amp; Improve Operations</a:t>
            </a:r>
            <a:endParaRPr lang="en-US" sz="1600" b="1" u="sng">
              <a:solidFill>
                <a:schemeClr val="accent2"/>
              </a:solidFill>
              <a:latin typeface="Arial"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checkerboard(across)">
                                      <p:cBhvr>
                                        <p:cTn id="7" dur="500"/>
                                        <p:tgtEl>
                                          <p:spTgt spid="10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914400" y="1828800"/>
            <a:ext cx="7543800" cy="2133600"/>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1682" name="Rectangle 3"/>
          <p:cNvSpPr>
            <a:spLocks noChangeArrowheads="1"/>
          </p:cNvSpPr>
          <p:nvPr/>
        </p:nvSpPr>
        <p:spPr bwMode="auto">
          <a:xfrm>
            <a:off x="914400" y="1981200"/>
            <a:ext cx="7467600" cy="1692275"/>
          </a:xfrm>
          <a:prstGeom prst="rect">
            <a:avLst/>
          </a:prstGeom>
          <a:noFill/>
          <a:ln w="9525">
            <a:noFill/>
            <a:miter lim="800000"/>
            <a:headEnd/>
            <a:tailEnd/>
          </a:ln>
        </p:spPr>
        <p:txBody>
          <a:bodyPr>
            <a:spAutoFit/>
          </a:bodyPr>
          <a:lstStyle/>
          <a:p>
            <a:pPr algn="ctr"/>
            <a:r>
              <a:rPr lang="en-US" sz="2600" i="1">
                <a:solidFill>
                  <a:srgbClr val="002060"/>
                </a:solidFill>
                <a:latin typeface="Corbel" pitchFamily="34" charset="0"/>
              </a:rPr>
              <a:t>“The Hach WIMS product has been instrumental in the collection of relevant data.  Its </a:t>
            </a:r>
            <a:r>
              <a:rPr lang="en-US" sz="2600" b="1" i="1">
                <a:solidFill>
                  <a:srgbClr val="002060"/>
                </a:solidFill>
                <a:latin typeface="Corbel" pitchFamily="34" charset="0"/>
              </a:rPr>
              <a:t>data capture and reporting capabilities have provided us a comprehensive analysis</a:t>
            </a:r>
            <a:r>
              <a:rPr lang="en-US" sz="2600" i="1">
                <a:solidFill>
                  <a:srgbClr val="002060"/>
                </a:solidFill>
                <a:latin typeface="Corbel" pitchFamily="34" charset="0"/>
              </a:rPr>
              <a:t> of our wetlands pilot project.”</a:t>
            </a:r>
          </a:p>
        </p:txBody>
      </p:sp>
      <p:sp>
        <p:nvSpPr>
          <p:cNvPr id="71683" name="Rectangle 6"/>
          <p:cNvSpPr>
            <a:spLocks noChangeArrowheads="1"/>
          </p:cNvSpPr>
          <p:nvPr/>
        </p:nvSpPr>
        <p:spPr bwMode="auto">
          <a:xfrm>
            <a:off x="533400" y="4267200"/>
            <a:ext cx="7239000" cy="1570038"/>
          </a:xfrm>
          <a:prstGeom prst="rect">
            <a:avLst/>
          </a:prstGeom>
          <a:noFill/>
          <a:ln w="9525">
            <a:noFill/>
            <a:miter lim="800000"/>
            <a:headEnd/>
            <a:tailEnd/>
          </a:ln>
        </p:spPr>
        <p:txBody>
          <a:bodyPr>
            <a:spAutoFit/>
          </a:bodyPr>
          <a:lstStyle/>
          <a:p>
            <a:pPr algn="ctr"/>
            <a:r>
              <a:rPr lang="en-US" sz="2400" b="1">
                <a:solidFill>
                  <a:srgbClr val="002060"/>
                </a:solidFill>
                <a:latin typeface="Corbel" pitchFamily="34" charset="0"/>
              </a:rPr>
              <a:t>Stephanie Eisner</a:t>
            </a:r>
          </a:p>
          <a:p>
            <a:pPr algn="ctr"/>
            <a:r>
              <a:rPr lang="en-US" sz="2400" b="1">
                <a:solidFill>
                  <a:srgbClr val="002060"/>
                </a:solidFill>
                <a:latin typeface="Corbel" pitchFamily="34" charset="0"/>
              </a:rPr>
              <a:t>Natural Reclamation System Proj. Coordinator</a:t>
            </a:r>
          </a:p>
          <a:p>
            <a:pPr algn="ctr"/>
            <a:r>
              <a:rPr lang="en-US" sz="2400" b="1">
                <a:solidFill>
                  <a:srgbClr val="002060"/>
                </a:solidFill>
                <a:latin typeface="Corbel" pitchFamily="34" charset="0"/>
              </a:rPr>
              <a:t>City of Salem, WA</a:t>
            </a:r>
            <a:endParaRPr lang="en-US" sz="2400" b="1" i="1">
              <a:solidFill>
                <a:srgbClr val="002060"/>
              </a:solidFill>
              <a:latin typeface="Corbel" pitchFamily="34" charset="0"/>
            </a:endParaRPr>
          </a:p>
          <a:p>
            <a:pPr algn="ctr"/>
            <a:endParaRPr lang="en-US" sz="2400" b="1">
              <a:solidFill>
                <a:srgbClr val="002060"/>
              </a:solidFill>
              <a:latin typeface="Corbel" pitchFamily="34" charset="0"/>
            </a:endParaRPr>
          </a:p>
        </p:txBody>
      </p:sp>
      <p:pic>
        <p:nvPicPr>
          <p:cNvPr id="120837" name="Picture 5">
            <a:hlinkClick r:id="rId3" action="ppaction://hlinksldjump"/>
          </p:cNvPr>
          <p:cNvPicPr>
            <a:picLocks noChangeAspect="1" noChangeArrowheads="1"/>
          </p:cNvPicPr>
          <p:nvPr/>
        </p:nvPicPr>
        <p:blipFill>
          <a:blip r:embed="rId4">
            <a:lum bright="36000" contrast="20000"/>
            <a:grayscl/>
          </a:blip>
          <a:srcRect/>
          <a:stretch>
            <a:fillRect/>
          </a:stretch>
        </p:blipFill>
        <p:spPr bwMode="auto">
          <a:xfrm>
            <a:off x="7772400" y="4495800"/>
            <a:ext cx="900113" cy="1219200"/>
          </a:xfrm>
          <a:prstGeom prst="rect">
            <a:avLst/>
          </a:prstGeom>
          <a:noFill/>
          <a:ln w="9525" algn="ctr">
            <a:noFill/>
            <a:miter lim="800000"/>
            <a:headEnd/>
            <a:tailEnd/>
          </a:ln>
        </p:spPr>
      </p:pic>
      <p:sp>
        <p:nvSpPr>
          <p:cNvPr id="7" name="Rectangle 6"/>
          <p:cNvSpPr/>
          <p:nvPr/>
        </p:nvSpPr>
        <p:spPr>
          <a:xfrm>
            <a:off x="0" y="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04800" y="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87" name="TextBox 26">
            <a:hlinkClick r:id="rId5" action="ppaction://hlinksldjump"/>
          </p:cNvPr>
          <p:cNvSpPr txBox="1">
            <a:spLocks noChangeArrowheads="1"/>
          </p:cNvSpPr>
          <p:nvPr/>
        </p:nvSpPr>
        <p:spPr bwMode="auto">
          <a:xfrm>
            <a:off x="381000" y="1905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Monitor &amp; Improve Operations</a:t>
            </a:r>
            <a:endParaRPr lang="en-US" sz="1600" b="1" u="sng">
              <a:solidFill>
                <a:schemeClr val="accent2"/>
              </a:solidFill>
              <a:latin typeface="Arial"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checkerboard(across)">
                                      <p:cBhvr>
                                        <p:cTn id="7" dur="5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292475" y="2992436"/>
            <a:ext cx="2819400" cy="2590802"/>
          </a:xfrm>
          <a:prstGeom prst="roundRect">
            <a:avLst/>
          </a:prstGeom>
          <a:solidFill>
            <a:schemeClr val="accent5">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Process Data</a:t>
            </a:r>
          </a:p>
        </p:txBody>
      </p:sp>
      <p:sp>
        <p:nvSpPr>
          <p:cNvPr id="14" name="Rounded Rectangle 13"/>
          <p:cNvSpPr/>
          <p:nvPr/>
        </p:nvSpPr>
        <p:spPr>
          <a:xfrm>
            <a:off x="6343650" y="2992436"/>
            <a:ext cx="2590800" cy="2590802"/>
          </a:xfrm>
          <a:prstGeom prst="roundRect">
            <a:avLst/>
          </a:prstGeom>
          <a:solidFill>
            <a:schemeClr val="accent5">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Other Data</a:t>
            </a:r>
          </a:p>
        </p:txBody>
      </p:sp>
      <p:sp>
        <p:nvSpPr>
          <p:cNvPr id="11" name="Rounded Rectangle 10"/>
          <p:cNvSpPr/>
          <p:nvPr/>
        </p:nvSpPr>
        <p:spPr bwMode="auto">
          <a:xfrm>
            <a:off x="246891" y="1459176"/>
            <a:ext cx="8688065" cy="1218824"/>
          </a:xfrm>
          <a:prstGeom prst="roundRect">
            <a:avLst/>
          </a:prstGeom>
          <a:blipFill>
            <a:blip r:embed="rId3" cstate="screen"/>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7" name="Isosceles Triangle 16"/>
          <p:cNvSpPr>
            <a:spLocks noChangeArrowheads="1"/>
          </p:cNvSpPr>
          <p:nvPr/>
        </p:nvSpPr>
        <p:spPr bwMode="auto">
          <a:xfrm rot="5400000">
            <a:off x="7638256" y="1658144"/>
            <a:ext cx="688975" cy="877888"/>
          </a:xfrm>
          <a:prstGeom prst="triangle">
            <a:avLst>
              <a:gd name="adj" fmla="val 50000"/>
            </a:avLst>
          </a:prstGeom>
          <a:solidFill>
            <a:srgbClr val="162E63">
              <a:alpha val="41960"/>
            </a:srgbClr>
          </a:solidFill>
          <a:ln w="25400" algn="ctr">
            <a:noFill/>
            <a:miter lim="800000"/>
            <a:headEnd/>
            <a:tailEnd/>
          </a:ln>
        </p:spPr>
        <p:txBody>
          <a:bodyPr rot="10800000" vert="eaVert" anchor="ctr"/>
          <a:lstStyle/>
          <a:p>
            <a:pPr algn="ctr">
              <a:defRPr/>
            </a:pPr>
            <a:endParaRPr lang="en-US" sz="2400">
              <a:solidFill>
                <a:schemeClr val="lt1"/>
              </a:solidFill>
              <a:latin typeface="+mn-lt"/>
              <a:ea typeface="+mn-ea"/>
              <a:cs typeface="+mn-cs"/>
            </a:endParaRPr>
          </a:p>
        </p:txBody>
      </p:sp>
      <p:sp>
        <p:nvSpPr>
          <p:cNvPr id="18" name="Isosceles Triangle 17"/>
          <p:cNvSpPr>
            <a:spLocks noChangeArrowheads="1"/>
          </p:cNvSpPr>
          <p:nvPr/>
        </p:nvSpPr>
        <p:spPr bwMode="auto">
          <a:xfrm rot="16200000" flipH="1">
            <a:off x="855662" y="1582738"/>
            <a:ext cx="688975" cy="876300"/>
          </a:xfrm>
          <a:prstGeom prst="triangle">
            <a:avLst>
              <a:gd name="adj" fmla="val 50000"/>
            </a:avLst>
          </a:prstGeom>
          <a:solidFill>
            <a:srgbClr val="162E63">
              <a:alpha val="41960"/>
            </a:srgbClr>
          </a:solidFill>
          <a:ln w="25400" algn="ctr">
            <a:noFill/>
            <a:miter lim="800000"/>
            <a:headEnd/>
            <a:tailEnd/>
          </a:ln>
        </p:spPr>
        <p:txBody>
          <a:bodyPr vert="eaVert" anchor="ctr"/>
          <a:lstStyle/>
          <a:p>
            <a:pPr algn="ctr">
              <a:defRPr/>
            </a:pPr>
            <a:endParaRPr lang="en-US" sz="2400">
              <a:solidFill>
                <a:schemeClr val="lt1"/>
              </a:solidFill>
              <a:latin typeface="+mn-lt"/>
              <a:ea typeface="+mn-ea"/>
              <a:cs typeface="+mn-cs"/>
            </a:endParaRPr>
          </a:p>
        </p:txBody>
      </p:sp>
      <p:sp>
        <p:nvSpPr>
          <p:cNvPr id="9" name="Rounded Rectangle 8"/>
          <p:cNvSpPr/>
          <p:nvPr/>
        </p:nvSpPr>
        <p:spPr>
          <a:xfrm>
            <a:off x="323850" y="2992436"/>
            <a:ext cx="2667000" cy="2590802"/>
          </a:xfrm>
          <a:prstGeom prst="roundRect">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Laboratory Data</a:t>
            </a:r>
          </a:p>
        </p:txBody>
      </p:sp>
      <p:sp>
        <p:nvSpPr>
          <p:cNvPr id="26639" name="Title 1"/>
          <p:cNvSpPr>
            <a:spLocks noGrp="1"/>
          </p:cNvSpPr>
          <p:nvPr>
            <p:ph type="title" idx="4294967295"/>
          </p:nvPr>
        </p:nvSpPr>
        <p:spPr>
          <a:xfrm>
            <a:off x="381000" y="-152400"/>
            <a:ext cx="8229600" cy="1143000"/>
          </a:xfrm>
        </p:spPr>
        <p:txBody>
          <a:bodyPr/>
          <a:lstStyle/>
          <a:p>
            <a:r>
              <a:rPr lang="en-US" smtClean="0"/>
              <a:t>Water Industry Data Management</a:t>
            </a:r>
            <a:br>
              <a:rPr lang="en-US" smtClean="0"/>
            </a:br>
            <a:r>
              <a:rPr lang="en-US" sz="2000" smtClean="0"/>
              <a:t>The “Right” Solution</a:t>
            </a:r>
            <a:endParaRPr lang="en-US" smtClean="0"/>
          </a:p>
        </p:txBody>
      </p:sp>
      <p:sp>
        <p:nvSpPr>
          <p:cNvPr id="26640" name="Text Placeholder 2"/>
          <p:cNvSpPr>
            <a:spLocks noGrp="1"/>
          </p:cNvSpPr>
          <p:nvPr>
            <p:ph type="body" idx="4294967295"/>
          </p:nvPr>
        </p:nvSpPr>
        <p:spPr>
          <a:xfrm>
            <a:off x="685800" y="3505200"/>
            <a:ext cx="1905000" cy="381000"/>
          </a:xfrm>
        </p:spPr>
        <p:txBody>
          <a:bodyPr anchor="b"/>
          <a:lstStyle/>
          <a:p>
            <a:pPr marL="0" indent="0" algn="ctr">
              <a:buFontTx/>
              <a:buNone/>
            </a:pPr>
            <a:r>
              <a:rPr lang="en-US" sz="2400" b="1" smtClean="0"/>
              <a:t>LIMS</a:t>
            </a:r>
          </a:p>
        </p:txBody>
      </p:sp>
      <p:sp>
        <p:nvSpPr>
          <p:cNvPr id="7" name="Text Placeholder 2"/>
          <p:cNvSpPr txBox="1">
            <a:spLocks/>
          </p:cNvSpPr>
          <p:nvPr/>
        </p:nvSpPr>
        <p:spPr bwMode="auto">
          <a:xfrm>
            <a:off x="3657600" y="3505200"/>
            <a:ext cx="2017713" cy="377825"/>
          </a:xfrm>
          <a:prstGeom prst="rect">
            <a:avLst/>
          </a:prstGeom>
          <a:noFill/>
          <a:ln w="9525">
            <a:noFill/>
            <a:miter lim="800000"/>
            <a:headEnd/>
            <a:tailEnd/>
          </a:ln>
        </p:spPr>
        <p:txBody>
          <a:bodyPr anchor="b"/>
          <a:lstStyle/>
          <a:p>
            <a:pPr algn="ctr" eaLnBrk="0" hangingPunct="0">
              <a:spcBef>
                <a:spcPct val="20000"/>
              </a:spcBef>
              <a:buClr>
                <a:srgbClr val="09407B"/>
              </a:buClr>
              <a:defRPr/>
            </a:pPr>
            <a:r>
              <a:rPr lang="en-US" sz="2400" b="1" kern="0" dirty="0">
                <a:latin typeface="+mn-lt"/>
                <a:ea typeface="+mn-ea"/>
                <a:cs typeface="+mn-cs"/>
              </a:rPr>
              <a:t>SCADA</a:t>
            </a:r>
          </a:p>
        </p:txBody>
      </p:sp>
      <p:sp>
        <p:nvSpPr>
          <p:cNvPr id="26642" name="Text Placeholder 2"/>
          <p:cNvSpPr>
            <a:spLocks noGrp="1"/>
          </p:cNvSpPr>
          <p:nvPr>
            <p:ph type="body" idx="4294967295"/>
          </p:nvPr>
        </p:nvSpPr>
        <p:spPr>
          <a:xfrm>
            <a:off x="3352800" y="1828800"/>
            <a:ext cx="2209800" cy="457200"/>
          </a:xfrm>
        </p:spPr>
        <p:txBody>
          <a:bodyPr anchor="b"/>
          <a:lstStyle/>
          <a:p>
            <a:pPr marL="0" indent="0" algn="ctr">
              <a:buFontTx/>
              <a:buNone/>
            </a:pPr>
            <a:r>
              <a:rPr lang="en-US" sz="2400" b="1" smtClean="0"/>
              <a:t>Hach WIMS™</a:t>
            </a:r>
          </a:p>
        </p:txBody>
      </p:sp>
      <p:sp>
        <p:nvSpPr>
          <p:cNvPr id="26643" name="Text Placeholder 2"/>
          <p:cNvSpPr>
            <a:spLocks noGrp="1"/>
          </p:cNvSpPr>
          <p:nvPr>
            <p:ph type="body" idx="4294967295"/>
          </p:nvPr>
        </p:nvSpPr>
        <p:spPr>
          <a:xfrm>
            <a:off x="6705600" y="3505200"/>
            <a:ext cx="1905000" cy="381000"/>
          </a:xfrm>
        </p:spPr>
        <p:txBody>
          <a:bodyPr anchor="b"/>
          <a:lstStyle/>
          <a:p>
            <a:pPr marL="0" indent="0" algn="ctr">
              <a:buFontTx/>
              <a:buNone/>
            </a:pPr>
            <a:r>
              <a:rPr lang="en-US" sz="2400" b="1" smtClean="0"/>
              <a:t>Excel</a:t>
            </a:r>
          </a:p>
        </p:txBody>
      </p:sp>
    </p:spTree>
  </p:cSld>
  <p:clrMapOvr>
    <a:masterClrMapping/>
  </p:clrMapOvr>
  <p:transition spd="med" advClick="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914400" y="1981200"/>
            <a:ext cx="7543800" cy="2514600"/>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3730" name="Rectangle 3"/>
          <p:cNvSpPr>
            <a:spLocks noChangeArrowheads="1"/>
          </p:cNvSpPr>
          <p:nvPr/>
        </p:nvSpPr>
        <p:spPr bwMode="auto">
          <a:xfrm>
            <a:off x="1066800" y="2111375"/>
            <a:ext cx="7315200" cy="2308225"/>
          </a:xfrm>
          <a:prstGeom prst="rect">
            <a:avLst/>
          </a:prstGeom>
          <a:noFill/>
          <a:ln w="9525">
            <a:noFill/>
            <a:miter lim="800000"/>
            <a:headEnd/>
            <a:tailEnd/>
          </a:ln>
        </p:spPr>
        <p:txBody>
          <a:bodyPr>
            <a:spAutoFit/>
          </a:bodyPr>
          <a:lstStyle/>
          <a:p>
            <a:r>
              <a:rPr lang="en-US" sz="2400" i="1">
                <a:solidFill>
                  <a:srgbClr val="002060"/>
                </a:solidFill>
                <a:latin typeface="Corbel" pitchFamily="34" charset="0"/>
              </a:rPr>
              <a:t>“Hach WIMS has fostered analysis beyond regulatory data.   Information on pumping stations, </a:t>
            </a:r>
            <a:r>
              <a:rPr lang="en-US" sz="2400" b="1" i="1">
                <a:solidFill>
                  <a:srgbClr val="002060"/>
                </a:solidFill>
                <a:latin typeface="Corbel" pitchFamily="34" charset="0"/>
              </a:rPr>
              <a:t>energy usage, material usage, and cost analysis </a:t>
            </a:r>
            <a:r>
              <a:rPr lang="en-US" sz="2400" i="1">
                <a:solidFill>
                  <a:srgbClr val="002060"/>
                </a:solidFill>
                <a:latin typeface="Corbel" pitchFamily="34" charset="0"/>
              </a:rPr>
              <a:t>are just a few of the trends performed to enhance ‘optimization.’  </a:t>
            </a:r>
            <a:r>
              <a:rPr lang="en-US" sz="2400" b="1" i="1">
                <a:solidFill>
                  <a:srgbClr val="002060"/>
                </a:solidFill>
                <a:latin typeface="Corbel" pitchFamily="34" charset="0"/>
              </a:rPr>
              <a:t>The new question is not ‘Can we analyze the data?’ but ‘Which data do you want to analyze?’</a:t>
            </a:r>
            <a:r>
              <a:rPr lang="en-US" sz="2400" i="1">
                <a:solidFill>
                  <a:srgbClr val="002060"/>
                </a:solidFill>
                <a:latin typeface="Corbel" pitchFamily="34" charset="0"/>
              </a:rPr>
              <a:t>”</a:t>
            </a:r>
          </a:p>
        </p:txBody>
      </p:sp>
      <p:sp>
        <p:nvSpPr>
          <p:cNvPr id="73731" name="Rectangle 6"/>
          <p:cNvSpPr>
            <a:spLocks noChangeArrowheads="1"/>
          </p:cNvSpPr>
          <p:nvPr/>
        </p:nvSpPr>
        <p:spPr bwMode="auto">
          <a:xfrm>
            <a:off x="1905000" y="4953000"/>
            <a:ext cx="4572000" cy="461963"/>
          </a:xfrm>
          <a:prstGeom prst="rect">
            <a:avLst/>
          </a:prstGeom>
          <a:noFill/>
          <a:ln w="9525">
            <a:noFill/>
            <a:miter lim="800000"/>
            <a:headEnd/>
            <a:tailEnd/>
          </a:ln>
        </p:spPr>
        <p:txBody>
          <a:bodyPr>
            <a:spAutoFit/>
          </a:bodyPr>
          <a:lstStyle/>
          <a:p>
            <a:pPr algn="ctr"/>
            <a:r>
              <a:rPr lang="en-US" sz="2400" b="1">
                <a:solidFill>
                  <a:srgbClr val="002060"/>
                </a:solidFill>
                <a:latin typeface="Corbel" pitchFamily="34" charset="0"/>
              </a:rPr>
              <a:t>Gwinnett County, GA</a:t>
            </a:r>
          </a:p>
        </p:txBody>
      </p:sp>
      <p:pic>
        <p:nvPicPr>
          <p:cNvPr id="53253" name="Picture 5">
            <a:hlinkClick r:id="rId3" action="ppaction://hlinksldjump"/>
          </p:cNvPr>
          <p:cNvPicPr>
            <a:picLocks noChangeAspect="1" noChangeArrowheads="1"/>
          </p:cNvPicPr>
          <p:nvPr/>
        </p:nvPicPr>
        <p:blipFill>
          <a:blip r:embed="rId4">
            <a:lum bright="36000" contrast="20000"/>
            <a:grayscl/>
          </a:blip>
          <a:srcRect/>
          <a:stretch>
            <a:fillRect/>
          </a:stretch>
        </p:blipFill>
        <p:spPr bwMode="auto">
          <a:xfrm>
            <a:off x="8686800" y="6238875"/>
            <a:ext cx="457200" cy="619125"/>
          </a:xfrm>
          <a:prstGeom prst="rect">
            <a:avLst/>
          </a:prstGeom>
          <a:noFill/>
          <a:ln w="9525" algn="ctr">
            <a:noFill/>
            <a:miter lim="800000"/>
            <a:headEnd/>
            <a:tailEnd/>
          </a:ln>
        </p:spPr>
      </p:pic>
      <p:sp>
        <p:nvSpPr>
          <p:cNvPr id="7" name="Rectangle 6"/>
          <p:cNvSpPr/>
          <p:nvPr/>
        </p:nvSpPr>
        <p:spPr>
          <a:xfrm>
            <a:off x="0" y="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04800" y="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35" name="TextBox 26">
            <a:hlinkClick r:id="rId5" action="ppaction://hlinksldjump"/>
          </p:cNvPr>
          <p:cNvSpPr txBox="1">
            <a:spLocks noChangeArrowheads="1"/>
          </p:cNvSpPr>
          <p:nvPr/>
        </p:nvSpPr>
        <p:spPr bwMode="auto">
          <a:xfrm>
            <a:off x="381000" y="1905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Monitor &amp; Improve Operations</a:t>
            </a:r>
            <a:endParaRPr lang="en-US" sz="1600" b="1" u="sng">
              <a:solidFill>
                <a:schemeClr val="accent2"/>
              </a:solidFill>
              <a:latin typeface="Arial"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checkerboard(across)">
                                      <p:cBhvr>
                                        <p:cTn id="7"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914400" y="1066800"/>
            <a:ext cx="7543800" cy="3429000"/>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5778" name="Rectangle 3"/>
          <p:cNvSpPr>
            <a:spLocks noChangeArrowheads="1"/>
          </p:cNvSpPr>
          <p:nvPr/>
        </p:nvSpPr>
        <p:spPr bwMode="auto">
          <a:xfrm>
            <a:off x="1066800" y="1295400"/>
            <a:ext cx="7315200" cy="3046413"/>
          </a:xfrm>
          <a:prstGeom prst="rect">
            <a:avLst/>
          </a:prstGeom>
          <a:noFill/>
          <a:ln w="9525">
            <a:noFill/>
            <a:miter lim="800000"/>
            <a:headEnd/>
            <a:tailEnd/>
          </a:ln>
        </p:spPr>
        <p:txBody>
          <a:bodyPr>
            <a:spAutoFit/>
          </a:bodyPr>
          <a:lstStyle/>
          <a:p>
            <a:r>
              <a:rPr lang="en-US" sz="2400" i="1">
                <a:solidFill>
                  <a:srgbClr val="002060"/>
                </a:solidFill>
                <a:latin typeface="Corbel" pitchFamily="34" charset="0"/>
              </a:rPr>
              <a:t>“The </a:t>
            </a:r>
            <a:r>
              <a:rPr lang="en-US" sz="2400" b="1" i="1">
                <a:solidFill>
                  <a:srgbClr val="002060"/>
                </a:solidFill>
                <a:latin typeface="Corbel" pitchFamily="34" charset="0"/>
              </a:rPr>
              <a:t>biggest advantage </a:t>
            </a:r>
            <a:r>
              <a:rPr lang="en-US" sz="2400" i="1">
                <a:solidFill>
                  <a:srgbClr val="002060"/>
                </a:solidFill>
                <a:latin typeface="Corbel" pitchFamily="34" charset="0"/>
              </a:rPr>
              <a:t>in our implementation of Hach WIMS is the </a:t>
            </a:r>
            <a:r>
              <a:rPr lang="en-US" sz="2400" b="1" i="1">
                <a:solidFill>
                  <a:srgbClr val="002060"/>
                </a:solidFill>
                <a:latin typeface="Corbel" pitchFamily="34" charset="0"/>
              </a:rPr>
              <a:t>automation of our reports</a:t>
            </a:r>
            <a:r>
              <a:rPr lang="en-US" sz="2400" i="1">
                <a:solidFill>
                  <a:srgbClr val="002060"/>
                </a:solidFill>
                <a:latin typeface="Corbel" pitchFamily="34" charset="0"/>
              </a:rPr>
              <a:t>.  Reports that typically would take weeks at a time to prepare, now only take us a matter of a few hours.  Additionally Hach WIMS fills a much needed gap.  Our Operations Department now has </a:t>
            </a:r>
            <a:r>
              <a:rPr lang="en-US" sz="2400" b="1" i="1">
                <a:solidFill>
                  <a:srgbClr val="002060"/>
                </a:solidFill>
                <a:latin typeface="Corbel" pitchFamily="34" charset="0"/>
              </a:rPr>
              <a:t>access to data </a:t>
            </a:r>
            <a:r>
              <a:rPr lang="en-US" sz="2400" i="1">
                <a:solidFill>
                  <a:srgbClr val="002060"/>
                </a:solidFill>
                <a:latin typeface="Corbel" pitchFamily="34" charset="0"/>
              </a:rPr>
              <a:t>that allows them to </a:t>
            </a:r>
            <a:r>
              <a:rPr lang="en-US" sz="2400" b="1" i="1">
                <a:solidFill>
                  <a:srgbClr val="002060"/>
                </a:solidFill>
                <a:latin typeface="Corbel" pitchFamily="34" charset="0"/>
              </a:rPr>
              <a:t>make adjustments </a:t>
            </a:r>
            <a:r>
              <a:rPr lang="en-US" sz="2400" i="1">
                <a:solidFill>
                  <a:srgbClr val="002060"/>
                </a:solidFill>
                <a:latin typeface="Corbel" pitchFamily="34" charset="0"/>
              </a:rPr>
              <a:t>within their operational parameters </a:t>
            </a:r>
            <a:r>
              <a:rPr lang="en-US" sz="2400" b="1" i="1">
                <a:solidFill>
                  <a:srgbClr val="002060"/>
                </a:solidFill>
                <a:latin typeface="Corbel" pitchFamily="34" charset="0"/>
              </a:rPr>
              <a:t>in hours – instead of days</a:t>
            </a:r>
            <a:r>
              <a:rPr lang="en-US" sz="2400" i="1">
                <a:solidFill>
                  <a:srgbClr val="002060"/>
                </a:solidFill>
                <a:latin typeface="Corbel" pitchFamily="34" charset="0"/>
              </a:rPr>
              <a:t>.”    </a:t>
            </a:r>
          </a:p>
        </p:txBody>
      </p:sp>
      <p:sp>
        <p:nvSpPr>
          <p:cNvPr id="75779" name="Rectangle 6"/>
          <p:cNvSpPr>
            <a:spLocks noChangeArrowheads="1"/>
          </p:cNvSpPr>
          <p:nvPr/>
        </p:nvSpPr>
        <p:spPr bwMode="auto">
          <a:xfrm>
            <a:off x="1905000" y="4953000"/>
            <a:ext cx="4572000" cy="830263"/>
          </a:xfrm>
          <a:prstGeom prst="rect">
            <a:avLst/>
          </a:prstGeom>
          <a:noFill/>
          <a:ln w="9525">
            <a:noFill/>
            <a:miter lim="800000"/>
            <a:headEnd/>
            <a:tailEnd/>
          </a:ln>
        </p:spPr>
        <p:txBody>
          <a:bodyPr>
            <a:spAutoFit/>
          </a:bodyPr>
          <a:lstStyle/>
          <a:p>
            <a:pPr algn="ctr"/>
            <a:r>
              <a:rPr lang="en-US" sz="2400" b="1">
                <a:solidFill>
                  <a:srgbClr val="002060"/>
                </a:solidFill>
                <a:latin typeface="Corbel" pitchFamily="34" charset="0"/>
              </a:rPr>
              <a:t>Peter Chang, System Engineer III King County, WA</a:t>
            </a:r>
          </a:p>
        </p:txBody>
      </p:sp>
      <p:sp>
        <p:nvSpPr>
          <p:cNvPr id="8" name="Rectangle 7"/>
          <p:cNvSpPr/>
          <p:nvPr/>
        </p:nvSpPr>
        <p:spPr>
          <a:xfrm>
            <a:off x="0" y="0"/>
            <a:ext cx="304800" cy="6858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04800" y="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82" name="TextBox 27">
            <a:hlinkClick r:id="rId3" action="ppaction://hlinksldjump"/>
          </p:cNvPr>
          <p:cNvSpPr txBox="1">
            <a:spLocks noChangeArrowheads="1"/>
          </p:cNvSpPr>
          <p:nvPr/>
        </p:nvSpPr>
        <p:spPr bwMode="auto">
          <a:xfrm>
            <a:off x="381000" y="76200"/>
            <a:ext cx="2362200" cy="581025"/>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4" action="ppaction://hlinksldjump"/>
              </a:rPr>
              <a:t>Prepare Regulatory &amp; Internal Reports</a:t>
            </a:r>
            <a:endParaRPr lang="en-US" sz="1600" b="1" u="sng">
              <a:solidFill>
                <a:schemeClr val="accent2"/>
              </a:solidFill>
              <a:latin typeface="Arial" charset="0"/>
            </a:endParaRPr>
          </a:p>
        </p:txBody>
      </p:sp>
    </p:spTree>
  </p:cSld>
  <p:clrMapOvr>
    <a:masterClrMapping/>
  </p:clrMapOvr>
  <p:transition spd="med" advClick="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914400" y="1828800"/>
            <a:ext cx="7543800" cy="2133600"/>
          </a:xfrm>
          <a:prstGeom prst="wedgeRoundRectCallout">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7826" name="Rectangle 3"/>
          <p:cNvSpPr>
            <a:spLocks noChangeArrowheads="1"/>
          </p:cNvSpPr>
          <p:nvPr/>
        </p:nvSpPr>
        <p:spPr bwMode="auto">
          <a:xfrm>
            <a:off x="1066800" y="1981200"/>
            <a:ext cx="7315200" cy="2246313"/>
          </a:xfrm>
          <a:prstGeom prst="rect">
            <a:avLst/>
          </a:prstGeom>
          <a:noFill/>
          <a:ln w="9525">
            <a:noFill/>
            <a:miter lim="800000"/>
            <a:headEnd/>
            <a:tailEnd/>
          </a:ln>
        </p:spPr>
        <p:txBody>
          <a:bodyPr>
            <a:spAutoFit/>
          </a:bodyPr>
          <a:lstStyle/>
          <a:p>
            <a:pPr algn="ctr"/>
            <a:r>
              <a:rPr lang="en-US" sz="2800" i="1">
                <a:solidFill>
                  <a:srgbClr val="002060"/>
                </a:solidFill>
                <a:latin typeface="Corbel" pitchFamily="34" charset="0"/>
              </a:rPr>
              <a:t>“Hach WIMS is </a:t>
            </a:r>
            <a:r>
              <a:rPr lang="en-US" sz="2800" b="1" i="1">
                <a:solidFill>
                  <a:srgbClr val="002060"/>
                </a:solidFill>
                <a:latin typeface="Corbel" pitchFamily="34" charset="0"/>
              </a:rPr>
              <a:t>central to everything </a:t>
            </a:r>
            <a:r>
              <a:rPr lang="en-US" sz="2800" i="1">
                <a:solidFill>
                  <a:srgbClr val="002060"/>
                </a:solidFill>
                <a:latin typeface="Corbel" pitchFamily="34" charset="0"/>
              </a:rPr>
              <a:t>that the LEWWTP does. Each system that the LEWWTP has provides data into Hach WIMS.  It is </a:t>
            </a:r>
            <a:r>
              <a:rPr lang="en-US" sz="2800" b="1" i="1">
                <a:solidFill>
                  <a:srgbClr val="002060"/>
                </a:solidFill>
                <a:latin typeface="Corbel" pitchFamily="34" charset="0"/>
              </a:rPr>
              <a:t>essential to our process decisions</a:t>
            </a:r>
            <a:r>
              <a:rPr lang="en-US" sz="2800" i="1">
                <a:solidFill>
                  <a:srgbClr val="002060"/>
                </a:solidFill>
                <a:latin typeface="Corbel" pitchFamily="34" charset="0"/>
              </a:rPr>
              <a:t>.” </a:t>
            </a:r>
            <a:endParaRPr lang="en-US" sz="2800">
              <a:solidFill>
                <a:srgbClr val="002060"/>
              </a:solidFill>
              <a:latin typeface="Corbel" pitchFamily="34" charset="0"/>
            </a:endParaRPr>
          </a:p>
          <a:p>
            <a:pPr algn="ctr"/>
            <a:endParaRPr lang="en-US" sz="2800" i="1">
              <a:solidFill>
                <a:srgbClr val="002060"/>
              </a:solidFill>
              <a:latin typeface="Corbel" pitchFamily="34" charset="0"/>
            </a:endParaRPr>
          </a:p>
        </p:txBody>
      </p:sp>
      <p:sp>
        <p:nvSpPr>
          <p:cNvPr id="77827" name="Rectangle 6"/>
          <p:cNvSpPr>
            <a:spLocks noChangeArrowheads="1"/>
          </p:cNvSpPr>
          <p:nvPr/>
        </p:nvSpPr>
        <p:spPr bwMode="auto">
          <a:xfrm>
            <a:off x="533400" y="4267200"/>
            <a:ext cx="7239000" cy="1938338"/>
          </a:xfrm>
          <a:prstGeom prst="rect">
            <a:avLst/>
          </a:prstGeom>
          <a:noFill/>
          <a:ln w="9525">
            <a:noFill/>
            <a:miter lim="800000"/>
            <a:headEnd/>
            <a:tailEnd/>
          </a:ln>
        </p:spPr>
        <p:txBody>
          <a:bodyPr>
            <a:spAutoFit/>
          </a:bodyPr>
          <a:lstStyle/>
          <a:p>
            <a:pPr algn="ctr"/>
            <a:r>
              <a:rPr lang="en-US" sz="2400" b="1">
                <a:solidFill>
                  <a:srgbClr val="002060"/>
                </a:solidFill>
                <a:latin typeface="Corbel" pitchFamily="34" charset="0"/>
              </a:rPr>
              <a:t>Brenna Durkin</a:t>
            </a:r>
          </a:p>
          <a:p>
            <a:pPr algn="ctr"/>
            <a:r>
              <a:rPr lang="en-US" sz="2400" b="1">
                <a:solidFill>
                  <a:srgbClr val="002060"/>
                </a:solidFill>
                <a:latin typeface="Corbel" pitchFamily="34" charset="0"/>
              </a:rPr>
              <a:t>DBA Specialist </a:t>
            </a:r>
          </a:p>
          <a:p>
            <a:pPr algn="ctr"/>
            <a:r>
              <a:rPr lang="en-US" sz="2400" b="1">
                <a:solidFill>
                  <a:srgbClr val="002060"/>
                </a:solidFill>
                <a:latin typeface="Corbel" pitchFamily="34" charset="0"/>
              </a:rPr>
              <a:t>Littleton/Englewood Wastewater Treatment Plant</a:t>
            </a:r>
            <a:endParaRPr lang="en-US" sz="2400" b="1" i="1">
              <a:solidFill>
                <a:srgbClr val="002060"/>
              </a:solidFill>
              <a:latin typeface="Corbel" pitchFamily="34" charset="0"/>
            </a:endParaRPr>
          </a:p>
          <a:p>
            <a:pPr algn="ctr"/>
            <a:endParaRPr lang="en-US" sz="2400" b="1" i="1">
              <a:solidFill>
                <a:srgbClr val="002060"/>
              </a:solidFill>
              <a:latin typeface="Corbel" pitchFamily="34" charset="0"/>
            </a:endParaRPr>
          </a:p>
          <a:p>
            <a:pPr algn="ctr"/>
            <a:endParaRPr lang="en-US" sz="2400" b="1">
              <a:solidFill>
                <a:srgbClr val="002060"/>
              </a:solidFill>
              <a:latin typeface="Corbel" pitchFamily="34" charset="0"/>
            </a:endParaRPr>
          </a:p>
        </p:txBody>
      </p:sp>
      <p:pic>
        <p:nvPicPr>
          <p:cNvPr id="71685" name="Picture 5">
            <a:hlinkClick r:id="rId3" action="ppaction://hlinksldjump"/>
          </p:cNvPr>
          <p:cNvPicPr>
            <a:picLocks noChangeAspect="1" noChangeArrowheads="1"/>
          </p:cNvPicPr>
          <p:nvPr/>
        </p:nvPicPr>
        <p:blipFill>
          <a:blip r:embed="rId4">
            <a:lum bright="36000" contrast="20000"/>
            <a:grayscl/>
          </a:blip>
          <a:srcRect/>
          <a:stretch>
            <a:fillRect/>
          </a:stretch>
        </p:blipFill>
        <p:spPr bwMode="auto">
          <a:xfrm>
            <a:off x="7772400" y="4495800"/>
            <a:ext cx="900113" cy="1219200"/>
          </a:xfrm>
          <a:prstGeom prst="rect">
            <a:avLst/>
          </a:prstGeom>
          <a:noFill/>
          <a:ln w="9525" algn="ctr">
            <a:noFill/>
            <a:miter lim="800000"/>
            <a:headEnd/>
            <a:tailEnd/>
          </a:ln>
        </p:spPr>
      </p:pic>
      <p:sp>
        <p:nvSpPr>
          <p:cNvPr id="7" name="Rectangle 6"/>
          <p:cNvSpPr/>
          <p:nvPr/>
        </p:nvSpPr>
        <p:spPr>
          <a:xfrm>
            <a:off x="0" y="0"/>
            <a:ext cx="3048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04800" y="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a:hlinkClick r:id="rId5" action="ppaction://hlinksldjump"/>
          </p:cNvPr>
          <p:cNvSpPr txBox="1"/>
          <p:nvPr/>
        </p:nvSpPr>
        <p:spPr bwMode="auto">
          <a:xfrm>
            <a:off x="381000" y="152400"/>
            <a:ext cx="3429000" cy="338138"/>
          </a:xfrm>
          <a:prstGeom prst="rect">
            <a:avLst/>
          </a:prstGeom>
          <a:noFill/>
        </p:spPr>
        <p:txBody>
          <a:bodyPr>
            <a:spAutoFit/>
          </a:bodyPr>
          <a:lstStyle/>
          <a:p>
            <a:pPr>
              <a:defRPr/>
            </a:pPr>
            <a:r>
              <a:rPr lang="en-US" sz="1600" b="1" u="sng" dirty="0">
                <a:solidFill>
                  <a:schemeClr val="accent2"/>
                </a:solidFill>
                <a:latin typeface="+mn-lt"/>
                <a:hlinkClick r:id="rId6" action="ppaction://hlinksldjump"/>
              </a:rPr>
              <a:t>Easily Compile Data</a:t>
            </a:r>
            <a:endParaRPr lang="en-US" sz="1600" b="1" u="sng" dirty="0">
              <a:solidFill>
                <a:schemeClr val="accent2"/>
              </a:solidFill>
              <a:latin typeface="+mn-l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checkerboard(across)">
                                      <p:cBhvr>
                                        <p:cTn id="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ctrTitle" idx="4294967295"/>
          </p:nvPr>
        </p:nvSpPr>
        <p:spPr>
          <a:xfrm>
            <a:off x="685800" y="2130425"/>
            <a:ext cx="7772400" cy="1470025"/>
          </a:xfrm>
        </p:spPr>
        <p:txBody>
          <a:bodyPr/>
          <a:lstStyle/>
          <a:p>
            <a:r>
              <a:rPr lang="en-US" smtClean="0"/>
              <a:t>Q&amp;A</a:t>
            </a:r>
          </a:p>
        </p:txBody>
      </p:sp>
      <p:pic>
        <p:nvPicPr>
          <p:cNvPr id="79874" name="Picture 15"/>
          <p:cNvPicPr>
            <a:picLocks noChangeAspect="1" noChangeArrowheads="1"/>
          </p:cNvPicPr>
          <p:nvPr/>
        </p:nvPicPr>
        <p:blipFill>
          <a:blip r:embed="rId3"/>
          <a:srcRect/>
          <a:stretch>
            <a:fillRect/>
          </a:stretch>
        </p:blipFill>
        <p:spPr bwMode="auto">
          <a:xfrm>
            <a:off x="457200" y="3048000"/>
            <a:ext cx="3581400" cy="26860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152400" y="2743200"/>
            <a:ext cx="8839200" cy="990600"/>
          </a:xfrm>
        </p:spPr>
        <p:txBody>
          <a:bodyPr/>
          <a:lstStyle/>
          <a:p>
            <a:r>
              <a:rPr lang="en-US" smtClean="0"/>
              <a:t>Static slides </a:t>
            </a:r>
            <a:br>
              <a:rPr lang="en-US" smtClean="0"/>
            </a:br>
            <a:r>
              <a:rPr lang="en-US" sz="2000" smtClean="0"/>
              <a:t>(Use for non-demo presentations)</a:t>
            </a:r>
          </a:p>
        </p:txBody>
      </p:sp>
      <p:grpSp>
        <p:nvGrpSpPr>
          <p:cNvPr id="81922" name="Group 4"/>
          <p:cNvGrpSpPr>
            <a:grpSpLocks/>
          </p:cNvGrpSpPr>
          <p:nvPr/>
        </p:nvGrpSpPr>
        <p:grpSpPr bwMode="auto">
          <a:xfrm>
            <a:off x="155575" y="5243513"/>
            <a:ext cx="1150938" cy="630237"/>
            <a:chOff x="98" y="3303"/>
            <a:chExt cx="725" cy="397"/>
          </a:xfrm>
        </p:grpSpPr>
        <p:sp>
          <p:nvSpPr>
            <p:cNvPr id="81923" name="Text Box 5"/>
            <p:cNvSpPr txBox="1">
              <a:spLocks noChangeArrowheads="1"/>
            </p:cNvSpPr>
            <p:nvPr/>
          </p:nvSpPr>
          <p:spPr bwMode="auto">
            <a:xfrm>
              <a:off x="98" y="3303"/>
              <a:ext cx="725" cy="154"/>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pPr algn="ctr"/>
              <a:r>
                <a:rPr lang="en-US" sz="1000" b="1">
                  <a:solidFill>
                    <a:srgbClr val="003399"/>
                  </a:solidFill>
                </a:rPr>
                <a:t>Table of Contents</a:t>
              </a:r>
            </a:p>
          </p:txBody>
        </p:sp>
        <p:pic>
          <p:nvPicPr>
            <p:cNvPr id="81924" name="Picture 6">
              <a:hlinkClick r:id="rId2" action="ppaction://hlinksldjump"/>
            </p:cNvPr>
            <p:cNvPicPr>
              <a:picLocks noChangeAspect="1" noChangeArrowheads="1"/>
            </p:cNvPicPr>
            <p:nvPr/>
          </p:nvPicPr>
          <p:blipFill>
            <a:blip r:embed="rId3"/>
            <a:srcRect t="7692" b="7692"/>
            <a:stretch>
              <a:fillRect/>
            </a:stretch>
          </p:blipFill>
          <p:spPr bwMode="auto">
            <a:xfrm>
              <a:off x="288" y="3456"/>
              <a:ext cx="288" cy="244"/>
            </a:xfrm>
            <a:prstGeom prst="rect">
              <a:avLst/>
            </a:prstGeom>
            <a:noFill/>
            <a:ln w="9525">
              <a:noFill/>
              <a:miter lim="800000"/>
              <a:headEnd/>
              <a:tailEnd/>
            </a:ln>
          </p:spPr>
        </p:pic>
      </p:grpSp>
    </p:spTree>
  </p:cSld>
  <p:clrMapOvr>
    <a:masterClrMapping/>
  </p:clrMapOvr>
  <p:transition spd="med" advClick="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ctrTitle" idx="4294967295"/>
          </p:nvPr>
        </p:nvSpPr>
        <p:spPr>
          <a:xfrm>
            <a:off x="685800" y="2130425"/>
            <a:ext cx="7772400" cy="1470025"/>
          </a:xfrm>
        </p:spPr>
        <p:txBody>
          <a:bodyPr/>
          <a:lstStyle/>
          <a:p>
            <a:r>
              <a:rPr lang="en-US" smtClean="0"/>
              <a:t>Monitor &amp; Improve Operations</a:t>
            </a:r>
          </a:p>
        </p:txBody>
      </p:sp>
    </p:spTree>
  </p:cSld>
  <p:clrMapOvr>
    <a:masterClrMapping/>
  </p:clrMapOvr>
  <p:transition spd="med" advClick="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ctrTitle" idx="4294967295"/>
          </p:nvPr>
        </p:nvSpPr>
        <p:spPr>
          <a:xfrm>
            <a:off x="0" y="0"/>
            <a:ext cx="8686800" cy="628650"/>
          </a:xfrm>
        </p:spPr>
        <p:txBody>
          <a:bodyPr/>
          <a:lstStyle/>
          <a:p>
            <a:pPr eaLnBrk="1" hangingPunct="1"/>
            <a:r>
              <a:rPr lang="en-US" sz="3200" b="1" smtClean="0">
                <a:latin typeface="Calibri" pitchFamily="34" charset="0"/>
              </a:rPr>
              <a:t>User Defined Dashboards</a:t>
            </a:r>
            <a:endParaRPr lang="en-US" sz="3200" b="1" i="1" smtClean="0">
              <a:latin typeface="Calibri" pitchFamily="34" charset="0"/>
            </a:endParaRPr>
          </a:p>
        </p:txBody>
      </p:sp>
      <p:pic>
        <p:nvPicPr>
          <p:cNvPr id="83970" name="Picture 3" descr="WIMS Puzzle final.jpg"/>
          <p:cNvPicPr>
            <a:picLocks noChangeAspect="1"/>
          </p:cNvPicPr>
          <p:nvPr/>
        </p:nvPicPr>
        <p:blipFill>
          <a:blip r:embed="rId3"/>
          <a:srcRect/>
          <a:stretch>
            <a:fillRect/>
          </a:stretch>
        </p:blipFill>
        <p:spPr bwMode="auto">
          <a:xfrm>
            <a:off x="152400" y="76200"/>
            <a:ext cx="649288" cy="506413"/>
          </a:xfrm>
          <a:prstGeom prst="rect">
            <a:avLst/>
          </a:prstGeom>
          <a:noFill/>
          <a:ln w="9525">
            <a:noFill/>
            <a:miter lim="800000"/>
            <a:headEnd/>
            <a:tailEnd/>
          </a:ln>
        </p:spPr>
      </p:pic>
      <p:pic>
        <p:nvPicPr>
          <p:cNvPr id="83971" name="Picture 3" descr="Water_Dashboard.png"/>
          <p:cNvPicPr>
            <a:picLocks noChangeAspect="1"/>
          </p:cNvPicPr>
          <p:nvPr/>
        </p:nvPicPr>
        <p:blipFill>
          <a:blip r:embed="rId4"/>
          <a:srcRect/>
          <a:stretch>
            <a:fillRect/>
          </a:stretch>
        </p:blipFill>
        <p:spPr bwMode="auto">
          <a:xfrm>
            <a:off x="914400" y="3598863"/>
            <a:ext cx="3962400" cy="2649537"/>
          </a:xfrm>
          <a:prstGeom prst="rect">
            <a:avLst/>
          </a:prstGeom>
          <a:noFill/>
          <a:ln w="9525">
            <a:noFill/>
            <a:miter lim="800000"/>
            <a:headEnd/>
            <a:tailEnd/>
          </a:ln>
        </p:spPr>
      </p:pic>
      <p:pic>
        <p:nvPicPr>
          <p:cNvPr id="83972" name="Picture 2"/>
          <p:cNvPicPr>
            <a:picLocks noChangeAspect="1" noChangeArrowheads="1"/>
          </p:cNvPicPr>
          <p:nvPr/>
        </p:nvPicPr>
        <p:blipFill>
          <a:blip r:embed="rId5"/>
          <a:srcRect/>
          <a:stretch>
            <a:fillRect/>
          </a:stretch>
        </p:blipFill>
        <p:spPr bwMode="auto">
          <a:xfrm>
            <a:off x="1143000" y="1008063"/>
            <a:ext cx="3429000" cy="2478087"/>
          </a:xfrm>
          <a:prstGeom prst="rect">
            <a:avLst/>
          </a:prstGeom>
          <a:noFill/>
          <a:ln w="9525">
            <a:noFill/>
            <a:miter lim="800000"/>
            <a:headEnd/>
            <a:tailEnd/>
          </a:ln>
        </p:spPr>
      </p:pic>
      <p:pic>
        <p:nvPicPr>
          <p:cNvPr id="83973" name="Picture 6"/>
          <p:cNvPicPr>
            <a:picLocks noChangeAspect="1" noChangeArrowheads="1"/>
          </p:cNvPicPr>
          <p:nvPr/>
        </p:nvPicPr>
        <p:blipFill>
          <a:blip r:embed="rId6"/>
          <a:srcRect b="1227"/>
          <a:stretch>
            <a:fillRect/>
          </a:stretch>
        </p:blipFill>
        <p:spPr bwMode="auto">
          <a:xfrm>
            <a:off x="5334000" y="3675063"/>
            <a:ext cx="3352800" cy="2390775"/>
          </a:xfrm>
          <a:prstGeom prst="rect">
            <a:avLst/>
          </a:prstGeom>
          <a:noFill/>
          <a:ln w="9525">
            <a:solidFill>
              <a:schemeClr val="tx1"/>
            </a:solidFill>
            <a:miter lim="800000"/>
            <a:headEnd/>
            <a:tailEnd/>
          </a:ln>
        </p:spPr>
      </p:pic>
      <p:pic>
        <p:nvPicPr>
          <p:cNvPr id="83974" name="Picture 7"/>
          <p:cNvPicPr>
            <a:picLocks noChangeAspect="1" noChangeArrowheads="1"/>
          </p:cNvPicPr>
          <p:nvPr/>
        </p:nvPicPr>
        <p:blipFill>
          <a:blip r:embed="rId7"/>
          <a:srcRect/>
          <a:stretch>
            <a:fillRect/>
          </a:stretch>
        </p:blipFill>
        <p:spPr bwMode="auto">
          <a:xfrm>
            <a:off x="5334000" y="1008063"/>
            <a:ext cx="3352800" cy="2622550"/>
          </a:xfrm>
          <a:prstGeom prst="rect">
            <a:avLst/>
          </a:prstGeom>
          <a:noFill/>
          <a:ln w="9525">
            <a:noFill/>
            <a:miter lim="800000"/>
            <a:headEnd/>
            <a:tailEnd/>
          </a:ln>
        </p:spPr>
      </p:pic>
      <p:sp>
        <p:nvSpPr>
          <p:cNvPr id="83975" name="Text Box 8"/>
          <p:cNvSpPr txBox="1">
            <a:spLocks noChangeArrowheads="1"/>
          </p:cNvSpPr>
          <p:nvPr/>
        </p:nvSpPr>
        <p:spPr bwMode="auto">
          <a:xfrm>
            <a:off x="1733550" y="666750"/>
            <a:ext cx="2073275" cy="336550"/>
          </a:xfrm>
          <a:prstGeom prst="rect">
            <a:avLst/>
          </a:prstGeom>
          <a:noFill/>
          <a:ln w="9525" algn="ctr">
            <a:noFill/>
            <a:miter lim="800000"/>
            <a:headEnd/>
            <a:tailEnd/>
          </a:ln>
        </p:spPr>
        <p:txBody>
          <a:bodyPr anchor="ctr"/>
          <a:lstStyle/>
          <a:p>
            <a:pPr algn="ctr"/>
            <a:r>
              <a:rPr lang="en-US" sz="1400" b="1">
                <a:solidFill>
                  <a:srgbClr val="0B538E"/>
                </a:solidFill>
                <a:latin typeface="Calibri" pitchFamily="34" charset="0"/>
              </a:rPr>
              <a:t>Hach created examples</a:t>
            </a:r>
          </a:p>
        </p:txBody>
      </p:sp>
      <p:sp>
        <p:nvSpPr>
          <p:cNvPr id="83976" name="Text Box 9"/>
          <p:cNvSpPr txBox="1">
            <a:spLocks noChangeArrowheads="1"/>
          </p:cNvSpPr>
          <p:nvPr/>
        </p:nvSpPr>
        <p:spPr bwMode="auto">
          <a:xfrm>
            <a:off x="6096000" y="671513"/>
            <a:ext cx="1819275" cy="336550"/>
          </a:xfrm>
          <a:prstGeom prst="rect">
            <a:avLst/>
          </a:prstGeom>
          <a:noFill/>
          <a:ln w="9525" algn="ctr">
            <a:noFill/>
            <a:miter lim="800000"/>
            <a:headEnd/>
            <a:tailEnd/>
          </a:ln>
        </p:spPr>
        <p:txBody>
          <a:bodyPr anchor="ctr"/>
          <a:lstStyle/>
          <a:p>
            <a:pPr algn="ctr"/>
            <a:r>
              <a:rPr lang="en-US" sz="1400" b="1">
                <a:solidFill>
                  <a:srgbClr val="0B538E"/>
                </a:solidFill>
                <a:latin typeface="Calibri" pitchFamily="34" charset="0"/>
              </a:rPr>
              <a:t>Customer generated</a:t>
            </a:r>
          </a:p>
        </p:txBody>
      </p:sp>
    </p:spTree>
  </p:cSld>
  <p:clrMapOvr>
    <a:masterClrMapping/>
  </p:clrMapOvr>
  <p:transition spd="med" advClick="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3"/>
          <p:cNvSpPr>
            <a:spLocks noGrp="1"/>
          </p:cNvSpPr>
          <p:nvPr>
            <p:ph type="title" idx="4294967295"/>
          </p:nvPr>
        </p:nvSpPr>
        <p:spPr/>
        <p:txBody>
          <a:bodyPr/>
          <a:lstStyle/>
          <a:p>
            <a:r>
              <a:rPr lang="en-US" smtClean="0"/>
              <a:t>Manage by exception…</a:t>
            </a:r>
          </a:p>
        </p:txBody>
      </p:sp>
      <p:pic>
        <p:nvPicPr>
          <p:cNvPr id="86018" name="Picture 7"/>
          <p:cNvPicPr>
            <a:picLocks noChangeAspect="1" noChangeArrowheads="1"/>
          </p:cNvPicPr>
          <p:nvPr/>
        </p:nvPicPr>
        <p:blipFill>
          <a:blip r:embed="rId3"/>
          <a:srcRect/>
          <a:stretch>
            <a:fillRect/>
          </a:stretch>
        </p:blipFill>
        <p:spPr bwMode="auto">
          <a:xfrm>
            <a:off x="914400" y="1166813"/>
            <a:ext cx="4648200" cy="3622675"/>
          </a:xfrm>
          <a:prstGeom prst="rect">
            <a:avLst/>
          </a:prstGeom>
          <a:noFill/>
          <a:ln w="9525">
            <a:noFill/>
            <a:miter lim="800000"/>
            <a:headEnd/>
            <a:tailEnd/>
          </a:ln>
        </p:spPr>
      </p:pic>
      <p:pic>
        <p:nvPicPr>
          <p:cNvPr id="86019" name="Picture 10"/>
          <p:cNvPicPr>
            <a:picLocks noChangeAspect="1" noChangeArrowheads="1"/>
          </p:cNvPicPr>
          <p:nvPr/>
        </p:nvPicPr>
        <p:blipFill>
          <a:blip r:embed="rId4"/>
          <a:srcRect/>
          <a:stretch>
            <a:fillRect/>
          </a:stretch>
        </p:blipFill>
        <p:spPr bwMode="auto">
          <a:xfrm>
            <a:off x="3657600" y="3071813"/>
            <a:ext cx="4419600" cy="2947987"/>
          </a:xfrm>
          <a:prstGeom prst="rect">
            <a:avLst/>
          </a:prstGeom>
          <a:noFill/>
          <a:ln w="9525">
            <a:noFill/>
            <a:miter lim="800000"/>
            <a:headEnd/>
            <a:tailEnd/>
          </a:ln>
        </p:spPr>
      </p:pic>
      <p:sp>
        <p:nvSpPr>
          <p:cNvPr id="86020" name="Line 9"/>
          <p:cNvSpPr>
            <a:spLocks noChangeShapeType="1"/>
          </p:cNvSpPr>
          <p:nvPr/>
        </p:nvSpPr>
        <p:spPr bwMode="auto">
          <a:xfrm>
            <a:off x="1752600" y="3886200"/>
            <a:ext cx="1219200" cy="304800"/>
          </a:xfrm>
          <a:prstGeom prst="line">
            <a:avLst/>
          </a:prstGeom>
          <a:noFill/>
          <a:ln w="28575">
            <a:solidFill>
              <a:schemeClr val="tx1"/>
            </a:solidFill>
            <a:round/>
            <a:headEnd/>
            <a:tailEnd type="triangle" w="med" len="med"/>
          </a:ln>
        </p:spPr>
        <p:txBody>
          <a:bodyPr/>
          <a:lstStyle/>
          <a:p>
            <a:endParaRPr lang="en-US"/>
          </a:p>
        </p:txBody>
      </p:sp>
      <p:sp>
        <p:nvSpPr>
          <p:cNvPr id="86021" name="Rectangle 11"/>
          <p:cNvSpPr>
            <a:spLocks noChangeArrowheads="1"/>
          </p:cNvSpPr>
          <p:nvPr/>
        </p:nvSpPr>
        <p:spPr bwMode="auto">
          <a:xfrm>
            <a:off x="5715000" y="1295400"/>
            <a:ext cx="3276600" cy="1552575"/>
          </a:xfrm>
          <a:prstGeom prst="rect">
            <a:avLst/>
          </a:prstGeom>
          <a:noFill/>
          <a:ln w="9525">
            <a:noFill/>
            <a:miter lim="800000"/>
            <a:headEnd/>
            <a:tailEnd/>
          </a:ln>
        </p:spPr>
        <p:txBody>
          <a:bodyPr>
            <a:spAutoFit/>
          </a:bodyPr>
          <a:lstStyle/>
          <a:p>
            <a:pPr>
              <a:spcBef>
                <a:spcPct val="50000"/>
              </a:spcBef>
            </a:pPr>
            <a:r>
              <a:rPr lang="en-US" sz="2400"/>
              <a:t>The Compliance Engine scans your database for regulatory violations and QC Flags. </a:t>
            </a:r>
          </a:p>
        </p:txBody>
      </p:sp>
    </p:spTree>
  </p:cSld>
  <p:clrMapOvr>
    <a:masterClrMapping/>
  </p:clrMapOvr>
  <p:transition spd="med" advClick="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3"/>
          <p:cNvSpPr>
            <a:spLocks noGrp="1"/>
          </p:cNvSpPr>
          <p:nvPr>
            <p:ph type="title" idx="4294967295"/>
          </p:nvPr>
        </p:nvSpPr>
        <p:spPr/>
        <p:txBody>
          <a:bodyPr/>
          <a:lstStyle/>
          <a:p>
            <a:r>
              <a:rPr lang="en-US" smtClean="0"/>
              <a:t>Manage by exception…</a:t>
            </a:r>
          </a:p>
        </p:txBody>
      </p:sp>
      <p:pic>
        <p:nvPicPr>
          <p:cNvPr id="88066" name="Picture 7" descr="ScreenHunter_15 Mar"/>
          <p:cNvPicPr>
            <a:picLocks noChangeAspect="1" noChangeArrowheads="1"/>
          </p:cNvPicPr>
          <p:nvPr/>
        </p:nvPicPr>
        <p:blipFill>
          <a:blip r:embed="rId3"/>
          <a:srcRect/>
          <a:stretch>
            <a:fillRect/>
          </a:stretch>
        </p:blipFill>
        <p:spPr bwMode="auto">
          <a:xfrm>
            <a:off x="1219200" y="1143000"/>
            <a:ext cx="6635750" cy="3892550"/>
          </a:xfrm>
          <a:prstGeom prst="rect">
            <a:avLst/>
          </a:prstGeom>
          <a:noFill/>
          <a:ln w="9525">
            <a:noFill/>
            <a:miter lim="800000"/>
            <a:headEnd/>
            <a:tailEnd/>
          </a:ln>
        </p:spPr>
      </p:pic>
      <p:pic>
        <p:nvPicPr>
          <p:cNvPr id="88067" name="Picture 8" descr="ScreenHunter_05 Mar"/>
          <p:cNvPicPr>
            <a:picLocks noChangeAspect="1" noChangeArrowheads="1"/>
          </p:cNvPicPr>
          <p:nvPr/>
        </p:nvPicPr>
        <p:blipFill>
          <a:blip r:embed="rId4"/>
          <a:srcRect/>
          <a:stretch>
            <a:fillRect/>
          </a:stretch>
        </p:blipFill>
        <p:spPr bwMode="auto">
          <a:xfrm>
            <a:off x="4876800" y="2971800"/>
            <a:ext cx="4038600" cy="3046413"/>
          </a:xfrm>
          <a:prstGeom prst="rect">
            <a:avLst/>
          </a:prstGeom>
          <a:noFill/>
          <a:ln w="9525">
            <a:noFill/>
            <a:miter lim="800000"/>
            <a:headEnd/>
            <a:tailEnd/>
          </a:ln>
        </p:spPr>
      </p:pic>
      <p:sp>
        <p:nvSpPr>
          <p:cNvPr id="88068" name="Rectangle 3"/>
          <p:cNvSpPr>
            <a:spLocks noChangeArrowheads="1"/>
          </p:cNvSpPr>
          <p:nvPr/>
        </p:nvSpPr>
        <p:spPr bwMode="auto">
          <a:xfrm>
            <a:off x="762000" y="5181600"/>
            <a:ext cx="3200400" cy="915988"/>
          </a:xfrm>
          <a:prstGeom prst="rect">
            <a:avLst/>
          </a:prstGeom>
          <a:noFill/>
          <a:ln w="9525">
            <a:noFill/>
            <a:miter lim="800000"/>
            <a:headEnd/>
            <a:tailEnd/>
          </a:ln>
        </p:spPr>
        <p:txBody>
          <a:bodyPr>
            <a:spAutoFit/>
          </a:bodyPr>
          <a:lstStyle/>
          <a:p>
            <a:r>
              <a:rPr lang="en-US" sz="1800">
                <a:latin typeface="Arial" charset="0"/>
              </a:rPr>
              <a:t>Track events (violations or user defined) and setup email alerts…</a:t>
            </a:r>
          </a:p>
        </p:txBody>
      </p:sp>
      <p:sp>
        <p:nvSpPr>
          <p:cNvPr id="88069" name="Line 10"/>
          <p:cNvSpPr>
            <a:spLocks noChangeShapeType="1"/>
          </p:cNvSpPr>
          <p:nvPr/>
        </p:nvSpPr>
        <p:spPr bwMode="auto">
          <a:xfrm flipV="1">
            <a:off x="3124200" y="4191000"/>
            <a:ext cx="457200" cy="1219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spd="med" advClick="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3"/>
          <p:cNvSpPr>
            <a:spLocks noGrp="1"/>
          </p:cNvSpPr>
          <p:nvPr>
            <p:ph type="title" idx="4294967295"/>
          </p:nvPr>
        </p:nvSpPr>
        <p:spPr>
          <a:xfrm>
            <a:off x="0" y="0"/>
            <a:ext cx="8839200" cy="990600"/>
          </a:xfrm>
        </p:spPr>
        <p:txBody>
          <a:bodyPr/>
          <a:lstStyle/>
          <a:p>
            <a:r>
              <a:rPr lang="en-US" smtClean="0"/>
              <a:t>Compliance charts</a:t>
            </a:r>
          </a:p>
        </p:txBody>
      </p:sp>
      <p:sp>
        <p:nvSpPr>
          <p:cNvPr id="90114" name="Rectangle 5"/>
          <p:cNvSpPr>
            <a:spLocks noChangeArrowheads="1"/>
          </p:cNvSpPr>
          <p:nvPr/>
        </p:nvSpPr>
        <p:spPr bwMode="auto">
          <a:xfrm>
            <a:off x="762000" y="5105400"/>
            <a:ext cx="3352800" cy="822325"/>
          </a:xfrm>
          <a:prstGeom prst="rect">
            <a:avLst/>
          </a:prstGeom>
          <a:noFill/>
          <a:ln w="9525">
            <a:noFill/>
            <a:miter lim="800000"/>
            <a:headEnd/>
            <a:tailEnd/>
          </a:ln>
        </p:spPr>
        <p:txBody>
          <a:bodyPr>
            <a:spAutoFit/>
          </a:bodyPr>
          <a:lstStyle/>
          <a:p>
            <a:pPr>
              <a:spcBef>
                <a:spcPct val="50000"/>
              </a:spcBef>
            </a:pPr>
            <a:r>
              <a:rPr lang="en-US" sz="2400"/>
              <a:t>Automatically chart data for key plant parameters. </a:t>
            </a:r>
          </a:p>
        </p:txBody>
      </p:sp>
      <p:pic>
        <p:nvPicPr>
          <p:cNvPr id="90115" name="Picture 6" descr="ScreenHunter_05 Oct"/>
          <p:cNvPicPr>
            <a:picLocks noChangeAspect="1" noChangeArrowheads="1"/>
          </p:cNvPicPr>
          <p:nvPr/>
        </p:nvPicPr>
        <p:blipFill>
          <a:blip r:embed="rId3"/>
          <a:srcRect/>
          <a:stretch>
            <a:fillRect/>
          </a:stretch>
        </p:blipFill>
        <p:spPr bwMode="auto">
          <a:xfrm>
            <a:off x="0" y="762000"/>
            <a:ext cx="5943600" cy="3995738"/>
          </a:xfrm>
          <a:prstGeom prst="rect">
            <a:avLst/>
          </a:prstGeom>
          <a:noFill/>
          <a:ln w="9525">
            <a:noFill/>
            <a:miter lim="800000"/>
            <a:headEnd/>
            <a:tailEnd/>
          </a:ln>
        </p:spPr>
      </p:pic>
      <p:pic>
        <p:nvPicPr>
          <p:cNvPr id="92162" name="Picture 2" descr="ScreenHunter_13 Mar"/>
          <p:cNvPicPr>
            <a:picLocks noChangeAspect="1" noChangeArrowheads="1"/>
          </p:cNvPicPr>
          <p:nvPr/>
        </p:nvPicPr>
        <p:blipFill>
          <a:blip r:embed="rId4"/>
          <a:srcRect/>
          <a:stretch>
            <a:fillRect/>
          </a:stretch>
        </p:blipFill>
        <p:spPr bwMode="auto">
          <a:xfrm>
            <a:off x="4343400" y="2514600"/>
            <a:ext cx="4572000" cy="3511550"/>
          </a:xfrm>
          <a:prstGeom prst="rect">
            <a:avLst/>
          </a:prstGeom>
          <a:noFill/>
          <a:ln>
            <a:solidFill>
              <a:schemeClr val="bg2">
                <a:lumMod val="20000"/>
                <a:lumOff val="80000"/>
              </a:schemeClr>
            </a:solidFill>
          </a:ln>
        </p:spPr>
      </p:pic>
    </p:spTree>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r>
              <a:rPr lang="en-US" b="1" smtClean="0"/>
              <a:t>All the data you need is at your “fingertips,” in a secure, auditable database</a:t>
            </a:r>
          </a:p>
        </p:txBody>
      </p:sp>
      <p:sp>
        <p:nvSpPr>
          <p:cNvPr id="28674" name="Rectangle 3"/>
          <p:cNvSpPr>
            <a:spLocks noGrp="1" noChangeArrowheads="1"/>
          </p:cNvSpPr>
          <p:nvPr>
            <p:ph type="body" idx="4294967295"/>
          </p:nvPr>
        </p:nvSpPr>
        <p:spPr/>
        <p:txBody>
          <a:bodyPr/>
          <a:lstStyle/>
          <a:p>
            <a:pPr>
              <a:buFontTx/>
              <a:buNone/>
            </a:pPr>
            <a:r>
              <a:rPr lang="en-US" smtClean="0"/>
              <a:t>Data sources:</a:t>
            </a:r>
          </a:p>
          <a:p>
            <a:r>
              <a:rPr lang="en-US" b="1" smtClean="0"/>
              <a:t>Manual entry</a:t>
            </a:r>
          </a:p>
          <a:p>
            <a:r>
              <a:rPr lang="en-US" b="1" smtClean="0"/>
              <a:t>SCADA interfaces</a:t>
            </a:r>
          </a:p>
          <a:p>
            <a:pPr lvl="1"/>
            <a:r>
              <a:rPr lang="en-US" smtClean="0"/>
              <a:t>Grab data from Intellution, Wonderware, Rockwell, SCADA systems, etc</a:t>
            </a:r>
          </a:p>
          <a:p>
            <a:pPr lvl="1"/>
            <a:r>
              <a:rPr lang="en-US" smtClean="0"/>
              <a:t>Grab data from Hach sc network</a:t>
            </a:r>
          </a:p>
          <a:p>
            <a:pPr lvl="1"/>
            <a:r>
              <a:rPr lang="en-US" smtClean="0"/>
              <a:t>Summarize</a:t>
            </a:r>
          </a:p>
          <a:p>
            <a:pPr lvl="1"/>
            <a:r>
              <a:rPr lang="en-US" smtClean="0"/>
              <a:t>Store in WIMS</a:t>
            </a:r>
          </a:p>
          <a:p>
            <a:r>
              <a:rPr lang="en-US" b="1" smtClean="0"/>
              <a:t>LAB interfaces</a:t>
            </a:r>
          </a:p>
          <a:p>
            <a:pPr lvl="1"/>
            <a:r>
              <a:rPr lang="en-US" smtClean="0"/>
              <a:t>Import data from your commercial labs</a:t>
            </a:r>
          </a:p>
          <a:p>
            <a:pPr lvl="1"/>
            <a:r>
              <a:rPr lang="en-US" smtClean="0"/>
              <a:t>Import data from your Hach lab instruments (DR, HQ, etc)</a:t>
            </a:r>
          </a:p>
          <a:p>
            <a:pPr lvl="1"/>
            <a:r>
              <a:rPr lang="en-US" smtClean="0"/>
              <a:t>Import from your LIMS</a:t>
            </a:r>
          </a:p>
          <a:p>
            <a:r>
              <a:rPr lang="en-US" b="1" smtClean="0"/>
              <a:t>Automatic calculations </a:t>
            </a:r>
          </a:p>
        </p:txBody>
      </p:sp>
    </p:spTree>
  </p:cSld>
  <p:clrMapOvr>
    <a:masterClrMapping/>
  </p:clrMapOvr>
  <p:transition spd="med" advClick="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idx="4294967295"/>
          </p:nvPr>
        </p:nvSpPr>
        <p:spPr/>
        <p:txBody>
          <a:bodyPr/>
          <a:lstStyle/>
          <a:p>
            <a:r>
              <a:rPr lang="en-US" smtClean="0"/>
              <a:t>Central location for all of your data</a:t>
            </a:r>
          </a:p>
        </p:txBody>
      </p:sp>
      <p:pic>
        <p:nvPicPr>
          <p:cNvPr id="92162" name="Picture 4"/>
          <p:cNvPicPr>
            <a:picLocks noChangeAspect="1" noChangeArrowheads="1"/>
          </p:cNvPicPr>
          <p:nvPr/>
        </p:nvPicPr>
        <p:blipFill>
          <a:blip r:embed="rId2"/>
          <a:srcRect/>
          <a:stretch>
            <a:fillRect/>
          </a:stretch>
        </p:blipFill>
        <p:spPr bwMode="auto">
          <a:xfrm>
            <a:off x="381000" y="914400"/>
            <a:ext cx="5181600" cy="3200400"/>
          </a:xfrm>
          <a:prstGeom prst="rect">
            <a:avLst/>
          </a:prstGeom>
          <a:noFill/>
          <a:ln w="9525" algn="ctr">
            <a:noFill/>
            <a:miter lim="800000"/>
            <a:headEnd/>
            <a:tailEnd/>
          </a:ln>
        </p:spPr>
      </p:pic>
      <p:pic>
        <p:nvPicPr>
          <p:cNvPr id="92163" name="Picture 5"/>
          <p:cNvPicPr>
            <a:picLocks noChangeAspect="1" noChangeArrowheads="1"/>
          </p:cNvPicPr>
          <p:nvPr/>
        </p:nvPicPr>
        <p:blipFill>
          <a:blip r:embed="rId3"/>
          <a:srcRect/>
          <a:stretch>
            <a:fillRect/>
          </a:stretch>
        </p:blipFill>
        <p:spPr bwMode="auto">
          <a:xfrm>
            <a:off x="4114800" y="3154363"/>
            <a:ext cx="4724400" cy="2901950"/>
          </a:xfrm>
          <a:prstGeom prst="rect">
            <a:avLst/>
          </a:prstGeom>
          <a:noFill/>
          <a:ln w="9525" algn="ctr">
            <a:noFill/>
            <a:miter lim="800000"/>
            <a:headEnd/>
            <a:tailEnd/>
          </a:ln>
        </p:spPr>
      </p:pic>
      <p:sp>
        <p:nvSpPr>
          <p:cNvPr id="92164" name="Text Box 6"/>
          <p:cNvSpPr txBox="1">
            <a:spLocks noChangeArrowheads="1"/>
          </p:cNvSpPr>
          <p:nvPr/>
        </p:nvSpPr>
        <p:spPr bwMode="auto">
          <a:xfrm>
            <a:off x="5867400" y="1447800"/>
            <a:ext cx="2736850" cy="915988"/>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r>
              <a:rPr lang="en-US" sz="1800"/>
              <a:t>View of the database that showcases how parameters (variables) are organized</a:t>
            </a:r>
          </a:p>
        </p:txBody>
      </p:sp>
      <p:sp>
        <p:nvSpPr>
          <p:cNvPr id="92165" name="Text Box 7"/>
          <p:cNvSpPr txBox="1">
            <a:spLocks noChangeArrowheads="1"/>
          </p:cNvSpPr>
          <p:nvPr/>
        </p:nvSpPr>
        <p:spPr bwMode="auto">
          <a:xfrm>
            <a:off x="1327150" y="4445000"/>
            <a:ext cx="1263650" cy="366713"/>
          </a:xfrm>
          <a:prstGeom prst="rect">
            <a:avLst/>
          </a:prstGeom>
          <a:noFill/>
          <a:ln w="9525" algn="ctr">
            <a:noFill/>
            <a:miter lim="800000"/>
            <a:headEnd/>
            <a:tailEnd/>
          </a:ln>
          <a:effectLst>
            <a:prstShdw prst="shdw13" dist="53882" dir="13500000">
              <a:schemeClr val="bg2">
                <a:alpha val="50000"/>
              </a:schemeClr>
            </a:prstShdw>
          </a:effectLst>
        </p:spPr>
        <p:txBody>
          <a:bodyPr wrap="none">
            <a:spAutoFit/>
          </a:bodyPr>
          <a:lstStyle/>
          <a:p>
            <a:r>
              <a:rPr lang="en-US" sz="1800"/>
              <a:t>Wastewater</a:t>
            </a:r>
          </a:p>
        </p:txBody>
      </p:sp>
      <p:sp>
        <p:nvSpPr>
          <p:cNvPr id="92166" name="Line 8"/>
          <p:cNvSpPr>
            <a:spLocks noChangeShapeType="1"/>
          </p:cNvSpPr>
          <p:nvPr/>
        </p:nvSpPr>
        <p:spPr bwMode="auto">
          <a:xfrm>
            <a:off x="2971800" y="5334000"/>
            <a:ext cx="685800" cy="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92167" name="Text Box 9"/>
          <p:cNvSpPr txBox="1">
            <a:spLocks noChangeArrowheads="1"/>
          </p:cNvSpPr>
          <p:nvPr/>
        </p:nvSpPr>
        <p:spPr bwMode="auto">
          <a:xfrm>
            <a:off x="1371600" y="5130800"/>
            <a:ext cx="1574800" cy="366713"/>
          </a:xfrm>
          <a:prstGeom prst="rect">
            <a:avLst/>
          </a:prstGeom>
          <a:noFill/>
          <a:ln w="9525" algn="ctr">
            <a:noFill/>
            <a:miter lim="800000"/>
            <a:headEnd/>
            <a:tailEnd/>
          </a:ln>
          <a:effectLst>
            <a:prstShdw prst="shdw13" dist="53882" dir="13500000">
              <a:schemeClr val="bg2">
                <a:alpha val="50000"/>
              </a:schemeClr>
            </a:prstShdw>
          </a:effectLst>
        </p:spPr>
        <p:txBody>
          <a:bodyPr wrap="none">
            <a:spAutoFit/>
          </a:bodyPr>
          <a:lstStyle/>
          <a:p>
            <a:r>
              <a:rPr lang="en-US" sz="1800"/>
              <a:t>Drinking water</a:t>
            </a:r>
          </a:p>
        </p:txBody>
      </p:sp>
      <p:grpSp>
        <p:nvGrpSpPr>
          <p:cNvPr id="92168" name="Group 12"/>
          <p:cNvGrpSpPr>
            <a:grpSpLocks/>
          </p:cNvGrpSpPr>
          <p:nvPr/>
        </p:nvGrpSpPr>
        <p:grpSpPr bwMode="auto">
          <a:xfrm flipV="1">
            <a:off x="2667000" y="4267200"/>
            <a:ext cx="228600" cy="381000"/>
            <a:chOff x="4416" y="1632"/>
            <a:chExt cx="144" cy="240"/>
          </a:xfrm>
        </p:grpSpPr>
        <p:sp>
          <p:nvSpPr>
            <p:cNvPr id="92169" name="Line 10"/>
            <p:cNvSpPr>
              <a:spLocks noChangeShapeType="1"/>
            </p:cNvSpPr>
            <p:nvPr/>
          </p:nvSpPr>
          <p:spPr bwMode="auto">
            <a:xfrm>
              <a:off x="4416" y="1632"/>
              <a:ext cx="144" cy="0"/>
            </a:xfrm>
            <a:prstGeom prst="line">
              <a:avLst/>
            </a:prstGeom>
            <a:noFill/>
            <a:ln w="9525">
              <a:solidFill>
                <a:schemeClr val="tx1"/>
              </a:solidFill>
              <a:round/>
              <a:headEnd/>
              <a:tailEnd/>
            </a:ln>
            <a:effectLst>
              <a:prstShdw prst="shdw13" dist="53882" dir="13500000">
                <a:schemeClr val="bg2">
                  <a:alpha val="50000"/>
                </a:schemeClr>
              </a:prstShdw>
            </a:effectLst>
          </p:spPr>
          <p:txBody>
            <a:bodyPr/>
            <a:lstStyle/>
            <a:p>
              <a:endParaRPr lang="en-US"/>
            </a:p>
          </p:txBody>
        </p:sp>
        <p:sp>
          <p:nvSpPr>
            <p:cNvPr id="92170" name="Line 11"/>
            <p:cNvSpPr>
              <a:spLocks noChangeShapeType="1"/>
            </p:cNvSpPr>
            <p:nvPr/>
          </p:nvSpPr>
          <p:spPr bwMode="auto">
            <a:xfrm>
              <a:off x="4560" y="1632"/>
              <a:ext cx="0" cy="24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grpSp>
    </p:spTree>
  </p:cSld>
  <p:clrMapOvr>
    <a:masterClrMapping/>
  </p:clrMapOvr>
  <p:transition spd="med" advClick="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ctrTitle" idx="4294967295"/>
          </p:nvPr>
        </p:nvSpPr>
        <p:spPr>
          <a:xfrm>
            <a:off x="685800" y="2130425"/>
            <a:ext cx="7772400" cy="1470025"/>
          </a:xfrm>
        </p:spPr>
        <p:txBody>
          <a:bodyPr/>
          <a:lstStyle/>
          <a:p>
            <a:r>
              <a:rPr lang="en-US" smtClean="0"/>
              <a:t>Troubleshoot Issues</a:t>
            </a:r>
          </a:p>
        </p:txBody>
      </p:sp>
    </p:spTree>
  </p:cSld>
  <p:clrMapOvr>
    <a:masterClrMapping/>
  </p:clrMapOvr>
  <p:transition spd="med" advClick="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idx="4294967295"/>
          </p:nvPr>
        </p:nvSpPr>
        <p:spPr/>
        <p:txBody>
          <a:bodyPr/>
          <a:lstStyle/>
          <a:p>
            <a:r>
              <a:rPr lang="en-US" smtClean="0"/>
              <a:t>Let Software do the Detective Work</a:t>
            </a:r>
          </a:p>
        </p:txBody>
      </p:sp>
      <p:sp>
        <p:nvSpPr>
          <p:cNvPr id="94210" name="Content Placeholder 2"/>
          <p:cNvSpPr>
            <a:spLocks noGrp="1"/>
          </p:cNvSpPr>
          <p:nvPr>
            <p:ph idx="4294967295"/>
          </p:nvPr>
        </p:nvSpPr>
        <p:spPr>
          <a:xfrm>
            <a:off x="914400" y="1219200"/>
            <a:ext cx="7924800" cy="4648200"/>
          </a:xfrm>
        </p:spPr>
        <p:txBody>
          <a:bodyPr/>
          <a:lstStyle/>
          <a:p>
            <a:r>
              <a:rPr lang="en-US" smtClean="0"/>
              <a:t>Gather information and find answers to: </a:t>
            </a:r>
          </a:p>
          <a:p>
            <a:pPr lvl="1"/>
            <a:r>
              <a:rPr lang="en-US" smtClean="0"/>
              <a:t>System upsets</a:t>
            </a:r>
          </a:p>
          <a:p>
            <a:pPr lvl="1"/>
            <a:r>
              <a:rPr lang="en-US" smtClean="0"/>
              <a:t>Cost overruns</a:t>
            </a:r>
          </a:p>
          <a:p>
            <a:pPr lvl="1"/>
            <a:r>
              <a:rPr lang="en-US" smtClean="0"/>
              <a:t>Compliance issues</a:t>
            </a:r>
          </a:p>
          <a:p>
            <a:pPr lvl="1"/>
            <a:r>
              <a:rPr lang="en-US" smtClean="0"/>
              <a:t>Customer complaints </a:t>
            </a:r>
          </a:p>
          <a:p>
            <a:r>
              <a:rPr lang="en-US" smtClean="0"/>
              <a:t>Use predictive modeling tools to prevent future issues from occurring</a:t>
            </a:r>
          </a:p>
          <a:p>
            <a:pPr lvl="1"/>
            <a:r>
              <a:rPr lang="en-US" smtClean="0"/>
              <a:t>Develop "what if" scenarios</a:t>
            </a:r>
          </a:p>
          <a:p>
            <a:r>
              <a:rPr lang="en-US" smtClean="0"/>
              <a:t>Perform simple or complex search queries </a:t>
            </a:r>
          </a:p>
          <a:p>
            <a:pPr lvl="1"/>
            <a:r>
              <a:rPr lang="en-US" smtClean="0"/>
              <a:t>Find the exact information you need</a:t>
            </a:r>
          </a:p>
          <a:p>
            <a:endParaRPr lang="en-US" smtClean="0"/>
          </a:p>
          <a:p>
            <a:endParaRPr lang="en-US" smtClean="0"/>
          </a:p>
          <a:p>
            <a:endParaRPr lang="en-US" smtClean="0"/>
          </a:p>
          <a:p>
            <a:endParaRPr lang="en-US" smtClean="0"/>
          </a:p>
        </p:txBody>
      </p:sp>
    </p:spTree>
  </p:cSld>
  <p:clrMapOvr>
    <a:masterClrMapping/>
  </p:clrMapOvr>
  <p:transition spd="med" advClick="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4"/>
          <p:cNvPicPr>
            <a:picLocks noChangeAspect="1" noChangeArrowheads="1"/>
          </p:cNvPicPr>
          <p:nvPr/>
        </p:nvPicPr>
        <p:blipFill>
          <a:blip r:embed="rId3"/>
          <a:srcRect/>
          <a:stretch>
            <a:fillRect/>
          </a:stretch>
        </p:blipFill>
        <p:spPr bwMode="auto">
          <a:xfrm>
            <a:off x="2362200" y="1062038"/>
            <a:ext cx="4864100" cy="5033962"/>
          </a:xfrm>
          <a:prstGeom prst="rect">
            <a:avLst/>
          </a:prstGeom>
          <a:noFill/>
          <a:ln w="9525">
            <a:noFill/>
            <a:miter lim="800000"/>
            <a:headEnd/>
            <a:tailEnd/>
          </a:ln>
        </p:spPr>
      </p:pic>
      <p:sp>
        <p:nvSpPr>
          <p:cNvPr id="96258" name="Title 2"/>
          <p:cNvSpPr>
            <a:spLocks noGrp="1"/>
          </p:cNvSpPr>
          <p:nvPr>
            <p:ph type="title" idx="4294967295"/>
          </p:nvPr>
        </p:nvSpPr>
        <p:spPr/>
        <p:txBody>
          <a:bodyPr/>
          <a:lstStyle/>
          <a:p>
            <a:r>
              <a:rPr lang="en-US" smtClean="0"/>
              <a:t>Automatically Compare &amp; Verify All Info</a:t>
            </a:r>
          </a:p>
        </p:txBody>
      </p:sp>
      <p:sp>
        <p:nvSpPr>
          <p:cNvPr id="4" name="Rectangle 3"/>
          <p:cNvSpPr/>
          <p:nvPr/>
        </p:nvSpPr>
        <p:spPr>
          <a:xfrm>
            <a:off x="914400" y="2433638"/>
            <a:ext cx="1447800" cy="1739900"/>
          </a:xfrm>
          <a:prstGeom prst="rect">
            <a:avLst/>
          </a:prstGeom>
          <a:noFill/>
        </p:spPr>
        <p:txBody>
          <a:bodyPr>
            <a:spAutoFit/>
          </a:bodyPr>
          <a:lstStyle/>
          <a:p>
            <a:pPr>
              <a:defRPr/>
            </a:pPr>
            <a:r>
              <a:rPr lang="en-US" sz="1800" dirty="0">
                <a:latin typeface="+mn-lt"/>
              </a:rPr>
              <a:t>Flags problems so you know exactly where they occurred</a:t>
            </a:r>
          </a:p>
        </p:txBody>
      </p:sp>
      <p:sp>
        <p:nvSpPr>
          <p:cNvPr id="8" name="Rectangle 7"/>
          <p:cNvSpPr/>
          <p:nvPr/>
        </p:nvSpPr>
        <p:spPr>
          <a:xfrm>
            <a:off x="7315200" y="2652713"/>
            <a:ext cx="1600200" cy="1190625"/>
          </a:xfrm>
          <a:prstGeom prst="rect">
            <a:avLst/>
          </a:prstGeom>
          <a:noFill/>
        </p:spPr>
        <p:txBody>
          <a:bodyPr>
            <a:spAutoFit/>
          </a:bodyPr>
          <a:lstStyle/>
          <a:p>
            <a:pPr>
              <a:defRPr/>
            </a:pPr>
            <a:r>
              <a:rPr lang="en-US" sz="1800" dirty="0">
                <a:latin typeface="+mn-lt"/>
              </a:rPr>
              <a:t>Immediately identifies change in the system</a:t>
            </a:r>
          </a:p>
        </p:txBody>
      </p:sp>
      <p:cxnSp>
        <p:nvCxnSpPr>
          <p:cNvPr id="9" name="Straight Arrow Connector 8"/>
          <p:cNvCxnSpPr>
            <a:stCxn id="8" idx="1"/>
          </p:cNvCxnSpPr>
          <p:nvPr/>
        </p:nvCxnSpPr>
        <p:spPr>
          <a:xfrm rot="10800000" flipV="1">
            <a:off x="6324600" y="3248025"/>
            <a:ext cx="990600" cy="3000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262" name="Line 8"/>
          <p:cNvSpPr>
            <a:spLocks noChangeShapeType="1"/>
          </p:cNvSpPr>
          <p:nvPr/>
        </p:nvSpPr>
        <p:spPr bwMode="auto">
          <a:xfrm flipV="1">
            <a:off x="2133600" y="3119438"/>
            <a:ext cx="1524000" cy="22860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Tree>
  </p:cSld>
  <p:clrMapOvr>
    <a:masterClrMapping/>
  </p:clrMapOvr>
  <p:transition spd="med" advClick="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4"/>
          <p:cNvPicPr>
            <a:picLocks noChangeAspect="1" noChangeArrowheads="1"/>
          </p:cNvPicPr>
          <p:nvPr/>
        </p:nvPicPr>
        <p:blipFill>
          <a:blip r:embed="rId3"/>
          <a:srcRect/>
          <a:stretch>
            <a:fillRect/>
          </a:stretch>
        </p:blipFill>
        <p:spPr bwMode="auto">
          <a:xfrm>
            <a:off x="838200" y="579438"/>
            <a:ext cx="6781800" cy="5440362"/>
          </a:xfrm>
          <a:prstGeom prst="rect">
            <a:avLst/>
          </a:prstGeom>
          <a:noFill/>
          <a:ln w="9525">
            <a:noFill/>
            <a:miter lim="800000"/>
            <a:headEnd/>
            <a:tailEnd/>
          </a:ln>
        </p:spPr>
      </p:pic>
      <p:sp>
        <p:nvSpPr>
          <p:cNvPr id="3" name="Rectangle 2"/>
          <p:cNvSpPr/>
          <p:nvPr/>
        </p:nvSpPr>
        <p:spPr>
          <a:xfrm>
            <a:off x="7620000" y="3343275"/>
            <a:ext cx="1371600" cy="1190625"/>
          </a:xfrm>
          <a:prstGeom prst="rect">
            <a:avLst/>
          </a:prstGeom>
          <a:noFill/>
        </p:spPr>
        <p:txBody>
          <a:bodyPr>
            <a:spAutoFit/>
          </a:bodyPr>
          <a:lstStyle/>
          <a:p>
            <a:pPr>
              <a:defRPr/>
            </a:pPr>
            <a:r>
              <a:rPr lang="en-US" sz="1800" dirty="0">
                <a:latin typeface="+mn-lt"/>
              </a:rPr>
              <a:t>Audit trails show who touched the data</a:t>
            </a:r>
          </a:p>
        </p:txBody>
      </p:sp>
      <p:cxnSp>
        <p:nvCxnSpPr>
          <p:cNvPr id="4" name="Straight Arrow Connector 3"/>
          <p:cNvCxnSpPr>
            <a:stCxn id="3" idx="1"/>
          </p:cNvCxnSpPr>
          <p:nvPr/>
        </p:nvCxnSpPr>
        <p:spPr>
          <a:xfrm rot="10800000" flipV="1">
            <a:off x="6629400" y="3938588"/>
            <a:ext cx="990600" cy="300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a:off x="152400" y="0"/>
            <a:ext cx="8839200" cy="990600"/>
          </a:xfrm>
          <a:prstGeom prst="rect">
            <a:avLst/>
          </a:prstGeom>
        </p:spPr>
        <p:txBody>
          <a:bodyPr/>
          <a:lstStyle/>
          <a:p>
            <a:pPr algn="ctr" eaLnBrk="0" hangingPunct="0">
              <a:defRPr/>
            </a:pPr>
            <a:r>
              <a:rPr lang="en-US" sz="2800" kern="0" dirty="0">
                <a:solidFill>
                  <a:srgbClr val="0B538E"/>
                </a:solidFill>
                <a:latin typeface="+mj-lt"/>
                <a:ea typeface="+mj-ea"/>
                <a:cs typeface="+mj-cs"/>
              </a:rPr>
              <a:t>Maintain Accurate Records with Audit Trails</a:t>
            </a:r>
          </a:p>
        </p:txBody>
      </p:sp>
    </p:spTree>
  </p:cSld>
  <p:clrMapOvr>
    <a:masterClrMapping/>
  </p:clrMapOvr>
  <p:transition spd="med" advClick="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idx="4294967295"/>
          </p:nvPr>
        </p:nvSpPr>
        <p:spPr/>
        <p:txBody>
          <a:bodyPr/>
          <a:lstStyle/>
          <a:p>
            <a:r>
              <a:rPr lang="en-US" smtClean="0"/>
              <a:t>Waste water example-Inf flow v. rainfall</a:t>
            </a:r>
          </a:p>
        </p:txBody>
      </p:sp>
      <p:pic>
        <p:nvPicPr>
          <p:cNvPr id="100354" name="Picture 3"/>
          <p:cNvPicPr>
            <a:picLocks noChangeAspect="1" noChangeArrowheads="1"/>
          </p:cNvPicPr>
          <p:nvPr/>
        </p:nvPicPr>
        <p:blipFill>
          <a:blip r:embed="rId2"/>
          <a:srcRect/>
          <a:stretch>
            <a:fillRect/>
          </a:stretch>
        </p:blipFill>
        <p:spPr bwMode="auto">
          <a:xfrm>
            <a:off x="1066800" y="914400"/>
            <a:ext cx="6934200" cy="4949825"/>
          </a:xfrm>
          <a:prstGeom prst="rect">
            <a:avLst/>
          </a:prstGeom>
          <a:noFill/>
          <a:ln w="9525" algn="ctr">
            <a:noFill/>
            <a:miter lim="800000"/>
            <a:headEnd/>
            <a:tailEnd/>
          </a:ln>
        </p:spPr>
      </p:pic>
      <p:sp>
        <p:nvSpPr>
          <p:cNvPr id="100355" name="Oval 4"/>
          <p:cNvSpPr>
            <a:spLocks noChangeArrowheads="1"/>
          </p:cNvSpPr>
          <p:nvPr/>
        </p:nvSpPr>
        <p:spPr bwMode="auto">
          <a:xfrm>
            <a:off x="3200400" y="3657600"/>
            <a:ext cx="533400" cy="609600"/>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100356" name="Oval 5"/>
          <p:cNvSpPr>
            <a:spLocks noChangeArrowheads="1"/>
          </p:cNvSpPr>
          <p:nvPr/>
        </p:nvSpPr>
        <p:spPr bwMode="auto">
          <a:xfrm>
            <a:off x="4724400" y="2895600"/>
            <a:ext cx="533400" cy="609600"/>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100357" name="Oval 6"/>
          <p:cNvSpPr>
            <a:spLocks noChangeArrowheads="1"/>
          </p:cNvSpPr>
          <p:nvPr/>
        </p:nvSpPr>
        <p:spPr bwMode="auto">
          <a:xfrm>
            <a:off x="5562600" y="1600200"/>
            <a:ext cx="533400" cy="1066800"/>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100358" name="Oval 7"/>
          <p:cNvSpPr>
            <a:spLocks noChangeArrowheads="1"/>
          </p:cNvSpPr>
          <p:nvPr/>
        </p:nvSpPr>
        <p:spPr bwMode="auto">
          <a:xfrm>
            <a:off x="6553200" y="2895600"/>
            <a:ext cx="533400" cy="609600"/>
          </a:xfrm>
          <a:prstGeom prst="ellipse">
            <a:avLst/>
          </a:prstGeom>
          <a:noFill/>
          <a:ln w="9525" algn="ctr">
            <a:solidFill>
              <a:schemeClr val="tx1"/>
            </a:solidFill>
            <a:prstDash val="dash"/>
            <a:round/>
            <a:headEnd/>
            <a:tailEnd/>
          </a:ln>
          <a:effectLst>
            <a:prstShdw prst="shdw13" dist="53882" dir="13500000">
              <a:schemeClr val="bg2">
                <a:alpha val="50000"/>
              </a:schemeClr>
            </a:prstShdw>
          </a:effectLst>
        </p:spPr>
        <p:txBody>
          <a:bodyPr wrap="none" anchor="ctr"/>
          <a:lstStyle/>
          <a:p>
            <a:endParaRPr lang="en-US"/>
          </a:p>
        </p:txBody>
      </p:sp>
      <p:sp>
        <p:nvSpPr>
          <p:cNvPr id="100359" name="Text Box 8"/>
          <p:cNvSpPr txBox="1">
            <a:spLocks noChangeArrowheads="1"/>
          </p:cNvSpPr>
          <p:nvPr/>
        </p:nvSpPr>
        <p:spPr bwMode="auto">
          <a:xfrm>
            <a:off x="2057400" y="1981200"/>
            <a:ext cx="2133600" cy="639763"/>
          </a:xfrm>
          <a:prstGeom prst="rect">
            <a:avLst/>
          </a:prstGeom>
          <a:noFill/>
          <a:ln w="9525" algn="ctr">
            <a:noFill/>
            <a:miter lim="800000"/>
            <a:headEnd/>
            <a:tailEnd/>
          </a:ln>
          <a:effectLst>
            <a:prstShdw prst="shdw13" dist="53882" dir="13500000">
              <a:schemeClr val="bg2">
                <a:alpha val="50000"/>
              </a:schemeClr>
            </a:prstShdw>
          </a:effectLst>
        </p:spPr>
        <p:txBody>
          <a:bodyPr>
            <a:spAutoFit/>
          </a:bodyPr>
          <a:lstStyle/>
          <a:p>
            <a:r>
              <a:rPr lang="en-US"/>
              <a:t>As one might suspect, influent flow increases when rainfall increases</a:t>
            </a:r>
          </a:p>
        </p:txBody>
      </p:sp>
      <p:sp>
        <p:nvSpPr>
          <p:cNvPr id="100360" name="Line 9"/>
          <p:cNvSpPr>
            <a:spLocks noChangeShapeType="1"/>
          </p:cNvSpPr>
          <p:nvPr/>
        </p:nvSpPr>
        <p:spPr bwMode="auto">
          <a:xfrm flipH="1">
            <a:off x="3505200" y="2362200"/>
            <a:ext cx="609600" cy="114300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100361" name="Line 10"/>
          <p:cNvSpPr>
            <a:spLocks noChangeShapeType="1"/>
          </p:cNvSpPr>
          <p:nvPr/>
        </p:nvSpPr>
        <p:spPr bwMode="auto">
          <a:xfrm>
            <a:off x="4114800" y="2362200"/>
            <a:ext cx="609600" cy="60960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100362" name="Line 11"/>
          <p:cNvSpPr>
            <a:spLocks noChangeShapeType="1"/>
          </p:cNvSpPr>
          <p:nvPr/>
        </p:nvSpPr>
        <p:spPr bwMode="auto">
          <a:xfrm flipV="1">
            <a:off x="4114800" y="2133600"/>
            <a:ext cx="1219200" cy="22860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
        <p:nvSpPr>
          <p:cNvPr id="100363" name="Line 12"/>
          <p:cNvSpPr>
            <a:spLocks noChangeShapeType="1"/>
          </p:cNvSpPr>
          <p:nvPr/>
        </p:nvSpPr>
        <p:spPr bwMode="auto">
          <a:xfrm>
            <a:off x="4114800" y="2362200"/>
            <a:ext cx="2286000" cy="762000"/>
          </a:xfrm>
          <a:prstGeom prst="line">
            <a:avLst/>
          </a:prstGeom>
          <a:noFill/>
          <a:ln w="9525">
            <a:solidFill>
              <a:schemeClr val="tx1"/>
            </a:solidFill>
            <a:round/>
            <a:headEnd/>
            <a:tailEnd type="triangle" w="med" len="med"/>
          </a:ln>
          <a:effectLst>
            <a:prstShdw prst="shdw13" dist="53882" dir="13500000">
              <a:schemeClr val="bg2">
                <a:alpha val="50000"/>
              </a:schemeClr>
            </a:prstShdw>
          </a:effectLst>
        </p:spPr>
        <p:txBody>
          <a:bodyPr/>
          <a:lstStyle/>
          <a:p>
            <a:endParaRPr lang="en-US"/>
          </a:p>
        </p:txBody>
      </p:sp>
    </p:spTree>
  </p:cSld>
  <p:clrMapOvr>
    <a:masterClrMapping/>
  </p:clrMapOvr>
  <p:transition spd="med" advClick="0">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a:xfrm>
            <a:off x="152400" y="152400"/>
            <a:ext cx="8839200" cy="762000"/>
          </a:xfrm>
        </p:spPr>
        <p:txBody>
          <a:bodyPr/>
          <a:lstStyle/>
          <a:p>
            <a:r>
              <a:rPr lang="en-US" smtClean="0"/>
              <a:t>Drinking water example—turbidity profile</a:t>
            </a:r>
          </a:p>
        </p:txBody>
      </p:sp>
      <p:pic>
        <p:nvPicPr>
          <p:cNvPr id="101378" name="Picture 3"/>
          <p:cNvPicPr>
            <a:picLocks noChangeAspect="1" noChangeArrowheads="1"/>
          </p:cNvPicPr>
          <p:nvPr/>
        </p:nvPicPr>
        <p:blipFill>
          <a:blip r:embed="rId2"/>
          <a:srcRect/>
          <a:stretch>
            <a:fillRect/>
          </a:stretch>
        </p:blipFill>
        <p:spPr bwMode="auto">
          <a:xfrm>
            <a:off x="1219200" y="936625"/>
            <a:ext cx="7086600" cy="5083175"/>
          </a:xfrm>
          <a:prstGeom prst="rect">
            <a:avLst/>
          </a:prstGeom>
          <a:noFill/>
          <a:ln w="9525" algn="ctr">
            <a:noFill/>
            <a:miter lim="800000"/>
            <a:headEnd/>
            <a:tailEnd/>
          </a:ln>
        </p:spPr>
      </p:pic>
      <p:sp>
        <p:nvSpPr>
          <p:cNvPr id="101379" name="Text Box 4"/>
          <p:cNvSpPr txBox="1">
            <a:spLocks noChangeArrowheads="1"/>
          </p:cNvSpPr>
          <p:nvPr/>
        </p:nvSpPr>
        <p:spPr bwMode="auto">
          <a:xfrm>
            <a:off x="3657600" y="2209800"/>
            <a:ext cx="3319463" cy="527050"/>
          </a:xfrm>
          <a:prstGeom prst="rect">
            <a:avLst/>
          </a:prstGeom>
          <a:solidFill>
            <a:schemeClr val="bg1"/>
          </a:solidFill>
          <a:ln w="9525">
            <a:solidFill>
              <a:schemeClr val="tx1"/>
            </a:solidFill>
            <a:miter lim="800000"/>
            <a:headEnd/>
            <a:tailEnd/>
          </a:ln>
          <a:effectLst>
            <a:prstShdw prst="shdw13" dist="53882" dir="13500000">
              <a:schemeClr val="bg2">
                <a:alpha val="50000"/>
              </a:schemeClr>
            </a:prstShdw>
          </a:effectLst>
        </p:spPr>
        <p:txBody>
          <a:bodyPr wrap="none">
            <a:spAutoFit/>
          </a:bodyPr>
          <a:lstStyle/>
          <a:p>
            <a:r>
              <a:rPr lang="en-US" sz="1400"/>
              <a:t>Raw water turbidity from 3 sources</a:t>
            </a:r>
          </a:p>
          <a:p>
            <a:r>
              <a:rPr lang="en-US" sz="1400"/>
              <a:t>Utility goal: Try not using the “red” source!</a:t>
            </a:r>
          </a:p>
        </p:txBody>
      </p:sp>
    </p:spTree>
  </p:cSld>
  <p:clrMapOvr>
    <a:masterClrMapping/>
  </p:clrMapOvr>
  <p:transition spd="med" advClick="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ctrTitle" idx="4294967295"/>
          </p:nvPr>
        </p:nvSpPr>
        <p:spPr>
          <a:xfrm>
            <a:off x="685800" y="2130425"/>
            <a:ext cx="7772400" cy="1470025"/>
          </a:xfrm>
        </p:spPr>
        <p:txBody>
          <a:bodyPr/>
          <a:lstStyle/>
          <a:p>
            <a:r>
              <a:rPr lang="en-US" smtClean="0"/>
              <a:t>Prepare Regulatory &amp; Internal Reports</a:t>
            </a:r>
          </a:p>
        </p:txBody>
      </p:sp>
      <p:sp>
        <p:nvSpPr>
          <p:cNvPr id="102402" name="Rectangle 3"/>
          <p:cNvSpPr>
            <a:spLocks noGrp="1" noChangeArrowheads="1"/>
          </p:cNvSpPr>
          <p:nvPr>
            <p:ph type="subTitle" idx="4294967295"/>
          </p:nvPr>
        </p:nvSpPr>
        <p:spPr>
          <a:xfrm>
            <a:off x="2743200" y="3200400"/>
            <a:ext cx="4267200" cy="1752600"/>
          </a:xfrm>
        </p:spPr>
        <p:txBody>
          <a:bodyPr/>
          <a:lstStyle/>
          <a:p>
            <a:pPr marL="0" indent="0" algn="ctr">
              <a:buFontTx/>
              <a:buNone/>
            </a:pPr>
            <a:r>
              <a:rPr lang="en-US" i="1" smtClean="0"/>
              <a:t>Create reports in seconds and then schedule them to print or email automatically</a:t>
            </a:r>
            <a:endParaRPr lang="en-US" i="1" smtClean="0">
              <a:solidFill>
                <a:schemeClr val="tx2"/>
              </a:solidFill>
            </a:endParaRPr>
          </a:p>
          <a:p>
            <a:pPr marL="0" indent="0" algn="ctr">
              <a:buFontTx/>
              <a:buNone/>
            </a:pPr>
            <a:endParaRPr lang="en-US" i="1" smtClean="0"/>
          </a:p>
        </p:txBody>
      </p:sp>
    </p:spTree>
  </p:cSld>
  <p:clrMapOvr>
    <a:masterClrMapping/>
  </p:clrMapOvr>
  <p:transition spd="med" advClick="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12" descr="Chlorine_Residuals_Map_report.png"/>
          <p:cNvPicPr>
            <a:picLocks noChangeAspect="1"/>
          </p:cNvPicPr>
          <p:nvPr/>
        </p:nvPicPr>
        <p:blipFill>
          <a:blip r:embed="rId3"/>
          <a:srcRect/>
          <a:stretch>
            <a:fillRect/>
          </a:stretch>
        </p:blipFill>
        <p:spPr bwMode="auto">
          <a:xfrm rot="753639">
            <a:off x="4646613" y="3702050"/>
            <a:ext cx="2682875" cy="2174875"/>
          </a:xfrm>
          <a:prstGeom prst="rect">
            <a:avLst/>
          </a:prstGeom>
          <a:noFill/>
          <a:ln w="9525">
            <a:noFill/>
            <a:miter lim="800000"/>
            <a:headEnd/>
            <a:tailEnd/>
          </a:ln>
        </p:spPr>
      </p:pic>
      <p:pic>
        <p:nvPicPr>
          <p:cNvPr id="104450" name="Picture 7" descr="HWIMS_Combined.png"/>
          <p:cNvPicPr>
            <a:picLocks noChangeAspect="1"/>
          </p:cNvPicPr>
          <p:nvPr/>
        </p:nvPicPr>
        <p:blipFill>
          <a:blip r:embed="rId4"/>
          <a:srcRect/>
          <a:stretch>
            <a:fillRect/>
          </a:stretch>
        </p:blipFill>
        <p:spPr bwMode="auto">
          <a:xfrm rot="753639">
            <a:off x="4838700" y="1141413"/>
            <a:ext cx="3810000" cy="2867025"/>
          </a:xfrm>
          <a:prstGeom prst="rect">
            <a:avLst/>
          </a:prstGeom>
          <a:noFill/>
          <a:ln w="9525">
            <a:noFill/>
            <a:miter lim="800000"/>
            <a:headEnd/>
            <a:tailEnd/>
          </a:ln>
        </p:spPr>
      </p:pic>
      <p:sp>
        <p:nvSpPr>
          <p:cNvPr id="104451" name="Title 1"/>
          <p:cNvSpPr>
            <a:spLocks noGrp="1"/>
          </p:cNvSpPr>
          <p:nvPr>
            <p:ph type="title" idx="4294967295"/>
          </p:nvPr>
        </p:nvSpPr>
        <p:spPr>
          <a:xfrm>
            <a:off x="0" y="152400"/>
            <a:ext cx="8839200" cy="990600"/>
          </a:xfrm>
        </p:spPr>
        <p:txBody>
          <a:bodyPr/>
          <a:lstStyle/>
          <a:p>
            <a:r>
              <a:rPr lang="en-US" smtClean="0"/>
              <a:t>Turn Raw Data into Actionable Information</a:t>
            </a:r>
          </a:p>
        </p:txBody>
      </p:sp>
      <p:sp>
        <p:nvSpPr>
          <p:cNvPr id="104452" name="Content Placeholder 5"/>
          <p:cNvSpPr>
            <a:spLocks noGrp="1"/>
          </p:cNvSpPr>
          <p:nvPr>
            <p:ph idx="4294967295"/>
          </p:nvPr>
        </p:nvSpPr>
        <p:spPr>
          <a:xfrm>
            <a:off x="762000" y="1136650"/>
            <a:ext cx="3962400" cy="5035550"/>
          </a:xfrm>
        </p:spPr>
        <p:txBody>
          <a:bodyPr/>
          <a:lstStyle/>
          <a:p>
            <a:pPr>
              <a:spcBef>
                <a:spcPts val="1200"/>
              </a:spcBef>
            </a:pPr>
            <a:r>
              <a:rPr lang="en-US" smtClean="0"/>
              <a:t>Create business and regulatory reports instantly</a:t>
            </a:r>
          </a:p>
          <a:p>
            <a:pPr>
              <a:spcBef>
                <a:spcPts val="1200"/>
              </a:spcBef>
            </a:pPr>
            <a:r>
              <a:rPr lang="en-US" smtClean="0"/>
              <a:t>Schedule automatic report output to the screen, print or email</a:t>
            </a:r>
          </a:p>
          <a:p>
            <a:pPr>
              <a:spcBef>
                <a:spcPts val="1200"/>
              </a:spcBef>
            </a:pPr>
            <a:r>
              <a:rPr lang="en-US" smtClean="0"/>
              <a:t>Quickly configure standard reports using templates and wizards</a:t>
            </a:r>
          </a:p>
          <a:p>
            <a:pPr>
              <a:spcBef>
                <a:spcPts val="1200"/>
              </a:spcBef>
            </a:pPr>
            <a:r>
              <a:rPr lang="en-US" smtClean="0"/>
              <a:t>Utilize built-in EPA and state report templates (SWTR, DBR, NPDES, DMR, eDMR, MOR, SDWA, CCR, industrial pretreatment compliance, and more)</a:t>
            </a:r>
          </a:p>
          <a:p>
            <a:endParaRPr lang="en-US" smtClean="0"/>
          </a:p>
          <a:p>
            <a:endParaRPr lang="en-US" smtClean="0"/>
          </a:p>
          <a:p>
            <a:endParaRPr lang="en-US" smtClean="0"/>
          </a:p>
        </p:txBody>
      </p:sp>
      <p:pic>
        <p:nvPicPr>
          <p:cNvPr id="104453" name="Picture 11" descr="Raw vs Settled Turb.png"/>
          <p:cNvPicPr>
            <a:picLocks noChangeAspect="1"/>
          </p:cNvPicPr>
          <p:nvPr/>
        </p:nvPicPr>
        <p:blipFill>
          <a:blip r:embed="rId5"/>
          <a:srcRect/>
          <a:stretch>
            <a:fillRect/>
          </a:stretch>
        </p:blipFill>
        <p:spPr bwMode="auto">
          <a:xfrm rot="753639">
            <a:off x="5981700" y="4494213"/>
            <a:ext cx="2667000" cy="1887537"/>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idx="4294967295"/>
          </p:nvPr>
        </p:nvSpPr>
        <p:spPr>
          <a:xfrm>
            <a:off x="0" y="152400"/>
            <a:ext cx="9144000" cy="990600"/>
          </a:xfrm>
        </p:spPr>
        <p:txBody>
          <a:bodyPr/>
          <a:lstStyle/>
          <a:p>
            <a:r>
              <a:rPr lang="en-US" smtClean="0"/>
              <a:t>Accurate Regulatory &amp; Process </a:t>
            </a:r>
            <a:br>
              <a:rPr lang="en-US" smtClean="0"/>
            </a:br>
            <a:r>
              <a:rPr lang="en-US" smtClean="0"/>
              <a:t>Reports &amp; Graphs</a:t>
            </a:r>
            <a:endParaRPr lang="en-US" i="1" smtClean="0"/>
          </a:p>
        </p:txBody>
      </p:sp>
      <p:sp>
        <p:nvSpPr>
          <p:cNvPr id="106498" name="TextBox 5"/>
          <p:cNvSpPr txBox="1">
            <a:spLocks noChangeArrowheads="1"/>
          </p:cNvSpPr>
          <p:nvPr/>
        </p:nvSpPr>
        <p:spPr bwMode="auto">
          <a:xfrm>
            <a:off x="5791200" y="1524000"/>
            <a:ext cx="3048000" cy="923925"/>
          </a:xfrm>
          <a:prstGeom prst="rect">
            <a:avLst/>
          </a:prstGeom>
          <a:noFill/>
          <a:ln w="9525">
            <a:noFill/>
            <a:miter lim="800000"/>
            <a:headEnd/>
            <a:tailEnd/>
          </a:ln>
        </p:spPr>
        <p:txBody>
          <a:bodyPr>
            <a:spAutoFit/>
          </a:bodyPr>
          <a:lstStyle/>
          <a:p>
            <a:r>
              <a:rPr lang="en-US" sz="1800">
                <a:latin typeface="Calibri" pitchFamily="34" charset="0"/>
              </a:rPr>
              <a:t>Create paper and electronic reports for Waste Water and Drinking Water for each state</a:t>
            </a:r>
          </a:p>
        </p:txBody>
      </p:sp>
      <p:pic>
        <p:nvPicPr>
          <p:cNvPr id="106499" name="Picture 6" descr="PA_DW_Monthly_Turb_Rpt.png"/>
          <p:cNvPicPr>
            <a:picLocks noChangeAspect="1"/>
          </p:cNvPicPr>
          <p:nvPr/>
        </p:nvPicPr>
        <p:blipFill>
          <a:blip r:embed="rId3"/>
          <a:srcRect/>
          <a:stretch>
            <a:fillRect/>
          </a:stretch>
        </p:blipFill>
        <p:spPr bwMode="auto">
          <a:xfrm>
            <a:off x="304800" y="1524000"/>
            <a:ext cx="5200650" cy="3676650"/>
          </a:xfrm>
          <a:prstGeom prst="rect">
            <a:avLst/>
          </a:prstGeom>
          <a:noFill/>
          <a:ln w="9525">
            <a:noFill/>
            <a:miter lim="800000"/>
            <a:headEnd/>
            <a:tailEnd/>
          </a:ln>
        </p:spPr>
      </p:pic>
      <p:pic>
        <p:nvPicPr>
          <p:cNvPr id="106500" name="Picture 5" descr="Water_GP_RawTurb.JPG"/>
          <p:cNvPicPr>
            <a:picLocks noChangeAspect="1"/>
          </p:cNvPicPr>
          <p:nvPr/>
        </p:nvPicPr>
        <p:blipFill>
          <a:blip r:embed="rId4"/>
          <a:srcRect/>
          <a:stretch>
            <a:fillRect/>
          </a:stretch>
        </p:blipFill>
        <p:spPr bwMode="auto">
          <a:xfrm>
            <a:off x="4419600" y="2514600"/>
            <a:ext cx="4343400" cy="3260725"/>
          </a:xfrm>
          <a:prstGeom prst="rect">
            <a:avLst/>
          </a:prstGeom>
          <a:noFill/>
          <a:ln w="9525">
            <a:noFill/>
            <a:miter lim="800000"/>
            <a:headEnd/>
            <a:tailEnd/>
          </a:ln>
        </p:spPr>
      </p:pic>
      <p:sp>
        <p:nvSpPr>
          <p:cNvPr id="6" name="Rectangle 5"/>
          <p:cNvSpPr/>
          <p:nvPr/>
        </p:nvSpPr>
        <p:spPr>
          <a:xfrm>
            <a:off x="3505200" y="1062038"/>
            <a:ext cx="2216150" cy="461962"/>
          </a:xfrm>
          <a:prstGeom prst="rect">
            <a:avLst/>
          </a:prstGeom>
        </p:spPr>
        <p:txBody>
          <a:bodyPr wrap="none">
            <a:spAutoFit/>
          </a:bodyPr>
          <a:lstStyle/>
          <a:p>
            <a:pPr>
              <a:defRPr/>
            </a:pPr>
            <a:r>
              <a:rPr lang="en-US" sz="2400" i="1" dirty="0">
                <a:solidFill>
                  <a:srgbClr val="09407B"/>
                </a:solidFill>
                <a:latin typeface="+mn-lt"/>
              </a:rPr>
              <a:t>Drinking Water</a:t>
            </a:r>
            <a:endParaRPr lang="en-US" sz="2400" dirty="0">
              <a:solidFill>
                <a:srgbClr val="09407B"/>
              </a:solidFill>
              <a:latin typeface="+mn-lt"/>
            </a:endParaRPr>
          </a:p>
        </p:txBody>
      </p:sp>
    </p:spTree>
  </p:cSld>
  <p:clrMapOvr>
    <a:masterClrMapping/>
  </p:clrMapOvr>
  <p:transition spd="med"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5"/>
          <p:cNvSpPr>
            <a:spLocks noGrp="1"/>
          </p:cNvSpPr>
          <p:nvPr>
            <p:ph type="title"/>
          </p:nvPr>
        </p:nvSpPr>
        <p:spPr/>
        <p:txBody>
          <a:bodyPr/>
          <a:lstStyle/>
          <a:p>
            <a:pPr eaLnBrk="1" hangingPunct="1"/>
            <a:r>
              <a:rPr lang="en-US" b="1" smtClean="0"/>
              <a:t>Accurate Information – Informed Decisions</a:t>
            </a:r>
          </a:p>
        </p:txBody>
      </p:sp>
      <p:pic>
        <p:nvPicPr>
          <p:cNvPr id="29698" name="Picture 45" descr="Hach WIMS BIG GRAPHIC.jpg"/>
          <p:cNvPicPr>
            <a:picLocks noChangeAspect="1"/>
          </p:cNvPicPr>
          <p:nvPr/>
        </p:nvPicPr>
        <p:blipFill>
          <a:blip r:embed="rId3"/>
          <a:srcRect/>
          <a:stretch>
            <a:fillRect/>
          </a:stretch>
        </p:blipFill>
        <p:spPr bwMode="auto">
          <a:xfrm>
            <a:off x="0" y="966788"/>
            <a:ext cx="7086600" cy="4946650"/>
          </a:xfrm>
          <a:prstGeom prst="rect">
            <a:avLst/>
          </a:prstGeom>
          <a:noFill/>
          <a:ln w="9525">
            <a:noFill/>
            <a:miter lim="800000"/>
            <a:headEnd/>
            <a:tailEnd/>
          </a:ln>
        </p:spPr>
      </p:pic>
      <p:sp>
        <p:nvSpPr>
          <p:cNvPr id="4" name="Content Placeholder 2"/>
          <p:cNvSpPr txBox="1">
            <a:spLocks/>
          </p:cNvSpPr>
          <p:nvPr/>
        </p:nvSpPr>
        <p:spPr>
          <a:xfrm>
            <a:off x="6019800" y="914400"/>
            <a:ext cx="3124200" cy="2743200"/>
          </a:xfrm>
          <a:prstGeom prst="rect">
            <a:avLst/>
          </a:prstGeom>
          <a:solidFill>
            <a:schemeClr val="accent3"/>
          </a:solidFill>
        </p:spPr>
        <p:txBody>
          <a:bodyPr/>
          <a:lstStyle/>
          <a:p>
            <a:pPr marL="342900" indent="-342900" eaLnBrk="0" hangingPunct="0">
              <a:spcBef>
                <a:spcPct val="20000"/>
              </a:spcBef>
              <a:buClr>
                <a:srgbClr val="09407B"/>
              </a:buClr>
              <a:buFontTx/>
              <a:buChar char="•"/>
              <a:defRPr/>
            </a:pPr>
            <a:endParaRPr lang="en-US" sz="1800" kern="0" dirty="0">
              <a:latin typeface="+mn-lt"/>
              <a:ea typeface="+mn-ea"/>
              <a:cs typeface="+mn-cs"/>
            </a:endParaRPr>
          </a:p>
          <a:p>
            <a:pPr marL="342900" indent="-342900" eaLnBrk="0" hangingPunct="0">
              <a:spcBef>
                <a:spcPct val="20000"/>
              </a:spcBef>
              <a:buClr>
                <a:srgbClr val="09407B"/>
              </a:buClr>
              <a:buFontTx/>
              <a:buChar char="•"/>
              <a:defRPr/>
            </a:pPr>
            <a:r>
              <a:rPr lang="en-US" sz="1800" kern="0" dirty="0">
                <a:latin typeface="+mn-lt"/>
                <a:ea typeface="+mn-ea"/>
                <a:cs typeface="+mn-cs"/>
              </a:rPr>
              <a:t>Data comes together in a central database </a:t>
            </a:r>
          </a:p>
          <a:p>
            <a:pPr marL="742950" lvl="1" indent="-285750" eaLnBrk="0" hangingPunct="0">
              <a:spcBef>
                <a:spcPct val="20000"/>
              </a:spcBef>
              <a:buClr>
                <a:srgbClr val="09407B"/>
              </a:buClr>
              <a:buFontTx/>
              <a:buChar char="–"/>
              <a:defRPr/>
            </a:pPr>
            <a:r>
              <a:rPr lang="en-US" sz="1600" kern="0" dirty="0">
                <a:latin typeface="+mn-lt"/>
                <a:ea typeface="+mn-ea"/>
                <a:cs typeface="+mn-cs"/>
              </a:rPr>
              <a:t>Easy access, local or over secure Web</a:t>
            </a:r>
          </a:p>
          <a:p>
            <a:pPr marL="742950" lvl="1" indent="-285750" eaLnBrk="0" hangingPunct="0">
              <a:spcBef>
                <a:spcPct val="20000"/>
              </a:spcBef>
              <a:buClr>
                <a:srgbClr val="09407B"/>
              </a:buClr>
              <a:buFontTx/>
              <a:buChar char="–"/>
              <a:defRPr/>
            </a:pPr>
            <a:r>
              <a:rPr lang="en-US" sz="1600" kern="0" dirty="0">
                <a:latin typeface="+mn-lt"/>
                <a:ea typeface="+mn-ea"/>
                <a:cs typeface="+mn-cs"/>
              </a:rPr>
              <a:t>Data </a:t>
            </a:r>
            <a:r>
              <a:rPr lang="en-US" sz="1600" i="1" kern="0" dirty="0">
                <a:latin typeface="+mn-lt"/>
                <a:ea typeface="+mn-ea"/>
                <a:cs typeface="+mn-cs"/>
              </a:rPr>
              <a:t>ALWAYS</a:t>
            </a:r>
            <a:r>
              <a:rPr lang="en-US" sz="1600" kern="0" dirty="0">
                <a:latin typeface="+mn-lt"/>
                <a:ea typeface="+mn-ea"/>
                <a:cs typeface="+mn-cs"/>
              </a:rPr>
              <a:t> available</a:t>
            </a:r>
          </a:p>
          <a:p>
            <a:pPr marL="342900" indent="-342900" eaLnBrk="0" hangingPunct="0">
              <a:spcBef>
                <a:spcPct val="20000"/>
              </a:spcBef>
              <a:buClr>
                <a:srgbClr val="09407B"/>
              </a:buClr>
              <a:buFontTx/>
              <a:buChar char="•"/>
              <a:defRPr/>
            </a:pPr>
            <a:r>
              <a:rPr lang="en-US" sz="1800" kern="0" dirty="0">
                <a:latin typeface="+mn-lt"/>
                <a:ea typeface="+mn-ea"/>
                <a:cs typeface="+mn-cs"/>
              </a:rPr>
              <a:t>Safe and secure historical records</a:t>
            </a:r>
          </a:p>
          <a:p>
            <a:pPr marL="342900" indent="-342900" eaLnBrk="0" hangingPunct="0">
              <a:spcBef>
                <a:spcPct val="20000"/>
              </a:spcBef>
              <a:buClr>
                <a:srgbClr val="09407B"/>
              </a:buClr>
              <a:buFontTx/>
              <a:buChar char="•"/>
              <a:defRPr/>
            </a:pPr>
            <a:r>
              <a:rPr lang="en-US" sz="1800" kern="0" dirty="0">
                <a:latin typeface="+mn-lt"/>
                <a:ea typeface="+mn-ea"/>
                <a:cs typeface="+mn-cs"/>
              </a:rPr>
              <a:t>Accurate data entered one time</a:t>
            </a:r>
          </a:p>
          <a:p>
            <a:pPr marL="342900" indent="-342900" eaLnBrk="0" hangingPunct="0">
              <a:spcBef>
                <a:spcPct val="20000"/>
              </a:spcBef>
              <a:buClr>
                <a:srgbClr val="09407B"/>
              </a:buClr>
              <a:buFontTx/>
              <a:buChar char="•"/>
              <a:defRPr/>
            </a:pPr>
            <a:r>
              <a:rPr lang="en-US" sz="1800" kern="0" dirty="0">
                <a:latin typeface="+mn-lt"/>
                <a:ea typeface="+mn-ea"/>
                <a:cs typeface="+mn-cs"/>
              </a:rPr>
              <a:t>Audit trails </a:t>
            </a:r>
          </a:p>
        </p:txBody>
      </p:sp>
    </p:spTree>
  </p:cSld>
  <p:clrMapOvr>
    <a:masterClrMapping/>
  </p:clrMapOvr>
  <p:transition spd="med" advClick="0">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6" descr="WW_RP_02.jpg"/>
          <p:cNvPicPr>
            <a:picLocks noChangeAspect="1"/>
          </p:cNvPicPr>
          <p:nvPr/>
        </p:nvPicPr>
        <p:blipFill>
          <a:blip r:embed="rId3"/>
          <a:srcRect/>
          <a:stretch>
            <a:fillRect/>
          </a:stretch>
        </p:blipFill>
        <p:spPr bwMode="auto">
          <a:xfrm>
            <a:off x="228600" y="1295400"/>
            <a:ext cx="5073650" cy="3930650"/>
          </a:xfrm>
          <a:prstGeom prst="rect">
            <a:avLst/>
          </a:prstGeom>
          <a:noFill/>
          <a:ln w="9525">
            <a:noFill/>
            <a:miter lim="800000"/>
            <a:headEnd/>
            <a:tailEnd/>
          </a:ln>
        </p:spPr>
      </p:pic>
      <p:pic>
        <p:nvPicPr>
          <p:cNvPr id="108546" name="Picture 2"/>
          <p:cNvPicPr>
            <a:picLocks noChangeAspect="1" noChangeArrowheads="1"/>
          </p:cNvPicPr>
          <p:nvPr/>
        </p:nvPicPr>
        <p:blipFill>
          <a:blip r:embed="rId4"/>
          <a:srcRect/>
          <a:stretch>
            <a:fillRect/>
          </a:stretch>
        </p:blipFill>
        <p:spPr bwMode="auto">
          <a:xfrm>
            <a:off x="4724400" y="2667000"/>
            <a:ext cx="4114800" cy="3208338"/>
          </a:xfrm>
          <a:prstGeom prst="rect">
            <a:avLst/>
          </a:prstGeom>
          <a:noFill/>
          <a:ln w="9525">
            <a:noFill/>
            <a:miter lim="800000"/>
            <a:headEnd/>
            <a:tailEnd/>
          </a:ln>
        </p:spPr>
      </p:pic>
      <p:sp>
        <p:nvSpPr>
          <p:cNvPr id="108547" name="Title 6"/>
          <p:cNvSpPr>
            <a:spLocks noGrp="1"/>
          </p:cNvSpPr>
          <p:nvPr>
            <p:ph type="title" idx="4294967295"/>
          </p:nvPr>
        </p:nvSpPr>
        <p:spPr/>
        <p:txBody>
          <a:bodyPr/>
          <a:lstStyle/>
          <a:p>
            <a:r>
              <a:rPr lang="en-US" smtClean="0"/>
              <a:t>Powerful Information at your Fingertips</a:t>
            </a:r>
          </a:p>
        </p:txBody>
      </p:sp>
      <p:sp>
        <p:nvSpPr>
          <p:cNvPr id="8" name="Rectangle 7"/>
          <p:cNvSpPr/>
          <p:nvPr/>
        </p:nvSpPr>
        <p:spPr>
          <a:xfrm>
            <a:off x="5656263" y="1549400"/>
            <a:ext cx="2649537" cy="584200"/>
          </a:xfrm>
          <a:prstGeom prst="rect">
            <a:avLst/>
          </a:prstGeom>
        </p:spPr>
        <p:txBody>
          <a:bodyPr>
            <a:spAutoFit/>
          </a:bodyPr>
          <a:lstStyle/>
          <a:p>
            <a:pPr>
              <a:defRPr/>
            </a:pPr>
            <a:r>
              <a:rPr lang="en-US" sz="1600" dirty="0">
                <a:latin typeface="+mn-lt"/>
              </a:rPr>
              <a:t>Example Discharge Monitoring Report</a:t>
            </a:r>
          </a:p>
        </p:txBody>
      </p:sp>
      <p:cxnSp>
        <p:nvCxnSpPr>
          <p:cNvPr id="10" name="Straight Arrow Connector 9"/>
          <p:cNvCxnSpPr/>
          <p:nvPr/>
        </p:nvCxnSpPr>
        <p:spPr>
          <a:xfrm rot="10800000" flipV="1">
            <a:off x="5334000" y="17526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743200" y="5359400"/>
            <a:ext cx="1676400" cy="584200"/>
          </a:xfrm>
          <a:prstGeom prst="rect">
            <a:avLst/>
          </a:prstGeom>
        </p:spPr>
        <p:txBody>
          <a:bodyPr>
            <a:spAutoFit/>
          </a:bodyPr>
          <a:lstStyle/>
          <a:p>
            <a:pPr>
              <a:defRPr/>
            </a:pPr>
            <a:r>
              <a:rPr lang="en-US" sz="1600" dirty="0">
                <a:latin typeface="+mn-lt"/>
              </a:rPr>
              <a:t>Example Inflow/ Infiltration Study</a:t>
            </a:r>
          </a:p>
        </p:txBody>
      </p:sp>
      <p:cxnSp>
        <p:nvCxnSpPr>
          <p:cNvPr id="13" name="Straight Arrow Connector 12"/>
          <p:cNvCxnSpPr/>
          <p:nvPr/>
        </p:nvCxnSpPr>
        <p:spPr>
          <a:xfrm rot="10800000" flipH="1" flipV="1">
            <a:off x="4267200" y="56134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505200" y="838200"/>
            <a:ext cx="1951038" cy="461963"/>
          </a:xfrm>
          <a:prstGeom prst="rect">
            <a:avLst/>
          </a:prstGeom>
        </p:spPr>
        <p:txBody>
          <a:bodyPr wrap="none">
            <a:spAutoFit/>
          </a:bodyPr>
          <a:lstStyle/>
          <a:p>
            <a:pPr>
              <a:defRPr/>
            </a:pPr>
            <a:r>
              <a:rPr lang="en-US" sz="2400" i="1" dirty="0">
                <a:solidFill>
                  <a:srgbClr val="09407B"/>
                </a:solidFill>
                <a:latin typeface="+mn-lt"/>
              </a:rPr>
              <a:t>Waste Water</a:t>
            </a:r>
            <a:endParaRPr lang="en-US" sz="2400" dirty="0">
              <a:solidFill>
                <a:srgbClr val="09407B"/>
              </a:solidFill>
              <a:latin typeface="+mn-lt"/>
            </a:endParaRPr>
          </a:p>
        </p:txBody>
      </p:sp>
    </p:spTree>
  </p:cSld>
  <p:clrMapOvr>
    <a:masterClrMapping/>
  </p:clrMapOvr>
  <p:transition spd="med" advClick="0">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3"/>
          <p:cNvSpPr>
            <a:spLocks noGrp="1"/>
          </p:cNvSpPr>
          <p:nvPr>
            <p:ph type="title" idx="4294967295"/>
          </p:nvPr>
        </p:nvSpPr>
        <p:spPr>
          <a:xfrm>
            <a:off x="0" y="0"/>
            <a:ext cx="8839200" cy="685800"/>
          </a:xfrm>
        </p:spPr>
        <p:txBody>
          <a:bodyPr/>
          <a:lstStyle/>
          <a:p>
            <a:r>
              <a:rPr lang="en-US" sz="2400" smtClean="0"/>
              <a:t>Compliance reports for every State in the Nation</a:t>
            </a:r>
          </a:p>
        </p:txBody>
      </p:sp>
      <p:sp>
        <p:nvSpPr>
          <p:cNvPr id="110594" name="Rectangle 9"/>
          <p:cNvSpPr>
            <a:spLocks noChangeArrowheads="1"/>
          </p:cNvSpPr>
          <p:nvPr/>
        </p:nvSpPr>
        <p:spPr bwMode="auto">
          <a:xfrm>
            <a:off x="6172200" y="1219200"/>
            <a:ext cx="2971800" cy="1311275"/>
          </a:xfrm>
          <a:prstGeom prst="rect">
            <a:avLst/>
          </a:prstGeom>
          <a:noFill/>
          <a:ln w="9525">
            <a:noFill/>
            <a:miter lim="800000"/>
            <a:headEnd/>
            <a:tailEnd/>
          </a:ln>
        </p:spPr>
        <p:txBody>
          <a:bodyPr>
            <a:spAutoFit/>
          </a:bodyPr>
          <a:lstStyle/>
          <a:p>
            <a:pPr>
              <a:spcBef>
                <a:spcPct val="50000"/>
              </a:spcBef>
            </a:pPr>
            <a:r>
              <a:rPr lang="en-US" sz="2000"/>
              <a:t>Hach Company will keep up-to-date compliance report formats (including eDMR/eMORs..) </a:t>
            </a:r>
          </a:p>
        </p:txBody>
      </p:sp>
      <p:pic>
        <p:nvPicPr>
          <p:cNvPr id="110595" name="Picture 10"/>
          <p:cNvPicPr>
            <a:picLocks noChangeAspect="1" noChangeArrowheads="1"/>
          </p:cNvPicPr>
          <p:nvPr/>
        </p:nvPicPr>
        <p:blipFill>
          <a:blip r:embed="rId3"/>
          <a:srcRect/>
          <a:stretch>
            <a:fillRect/>
          </a:stretch>
        </p:blipFill>
        <p:spPr bwMode="auto">
          <a:xfrm>
            <a:off x="228600" y="762000"/>
            <a:ext cx="5638800" cy="4379913"/>
          </a:xfrm>
          <a:prstGeom prst="rect">
            <a:avLst/>
          </a:prstGeom>
          <a:noFill/>
          <a:ln w="9525">
            <a:noFill/>
            <a:miter lim="800000"/>
            <a:headEnd/>
            <a:tailEnd/>
          </a:ln>
        </p:spPr>
      </p:pic>
      <p:pic>
        <p:nvPicPr>
          <p:cNvPr id="110596" name="Picture 11"/>
          <p:cNvPicPr>
            <a:picLocks noChangeAspect="1" noChangeArrowheads="1"/>
          </p:cNvPicPr>
          <p:nvPr/>
        </p:nvPicPr>
        <p:blipFill>
          <a:blip r:embed="rId4"/>
          <a:srcRect/>
          <a:stretch>
            <a:fillRect/>
          </a:stretch>
        </p:blipFill>
        <p:spPr bwMode="auto">
          <a:xfrm>
            <a:off x="2667000" y="2940050"/>
            <a:ext cx="3695700" cy="3194050"/>
          </a:xfrm>
          <a:prstGeom prst="rect">
            <a:avLst/>
          </a:prstGeom>
          <a:noFill/>
          <a:ln w="9525">
            <a:noFill/>
            <a:miter lim="800000"/>
            <a:headEnd/>
            <a:tailEnd/>
          </a:ln>
        </p:spPr>
      </p:pic>
      <p:pic>
        <p:nvPicPr>
          <p:cNvPr id="110597" name="Picture 12"/>
          <p:cNvPicPr>
            <a:picLocks noChangeAspect="1" noChangeArrowheads="1"/>
          </p:cNvPicPr>
          <p:nvPr/>
        </p:nvPicPr>
        <p:blipFill>
          <a:blip r:embed="rId5"/>
          <a:srcRect/>
          <a:stretch>
            <a:fillRect/>
          </a:stretch>
        </p:blipFill>
        <p:spPr bwMode="auto">
          <a:xfrm>
            <a:off x="6019800" y="3505200"/>
            <a:ext cx="2667000" cy="2008188"/>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ctrTitle" idx="4294967295"/>
          </p:nvPr>
        </p:nvSpPr>
        <p:spPr>
          <a:xfrm>
            <a:off x="685800" y="2130425"/>
            <a:ext cx="7772400" cy="1470025"/>
          </a:xfrm>
        </p:spPr>
        <p:txBody>
          <a:bodyPr/>
          <a:lstStyle/>
          <a:p>
            <a:r>
              <a:rPr lang="en-US" smtClean="0"/>
              <a:t>Compile Data Easily</a:t>
            </a:r>
          </a:p>
        </p:txBody>
      </p:sp>
      <p:sp>
        <p:nvSpPr>
          <p:cNvPr id="112642" name="Rectangle 3"/>
          <p:cNvSpPr>
            <a:spLocks noGrp="1" noChangeArrowheads="1"/>
          </p:cNvSpPr>
          <p:nvPr>
            <p:ph type="subTitle" idx="4294967295"/>
          </p:nvPr>
        </p:nvSpPr>
        <p:spPr>
          <a:xfrm>
            <a:off x="2743200" y="3200400"/>
            <a:ext cx="3581400" cy="1752600"/>
          </a:xfrm>
        </p:spPr>
        <p:txBody>
          <a:bodyPr/>
          <a:lstStyle/>
          <a:p>
            <a:pPr marL="0" indent="0" algn="ctr">
              <a:buFontTx/>
              <a:buNone/>
            </a:pPr>
            <a:r>
              <a:rPr lang="en-US" i="1" smtClean="0"/>
              <a:t>More data is not better unless you can do something with it</a:t>
            </a:r>
            <a:endParaRPr lang="en-US" i="1" smtClean="0">
              <a:solidFill>
                <a:schemeClr val="tx2"/>
              </a:solidFill>
            </a:endParaRPr>
          </a:p>
          <a:p>
            <a:pPr marL="0" indent="0" algn="ctr">
              <a:buFontTx/>
              <a:buNone/>
            </a:pPr>
            <a:endParaRPr lang="en-US" i="1" smtClean="0"/>
          </a:p>
        </p:txBody>
      </p:sp>
    </p:spTree>
  </p:cSld>
  <p:clrMapOvr>
    <a:masterClrMapping/>
  </p:clrMapOvr>
  <p:transition spd="med" advClick="0">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idx="4294967295"/>
          </p:nvPr>
        </p:nvSpPr>
        <p:spPr/>
        <p:txBody>
          <a:bodyPr/>
          <a:lstStyle/>
          <a:p>
            <a:r>
              <a:rPr lang="en-US" b="1" smtClean="0"/>
              <a:t>See Your Whole Operation:  Combine Data From Field, Lab &amp; Operations</a:t>
            </a:r>
          </a:p>
        </p:txBody>
      </p:sp>
      <p:sp>
        <p:nvSpPr>
          <p:cNvPr id="114690" name="Content Placeholder 2"/>
          <p:cNvSpPr>
            <a:spLocks noGrp="1"/>
          </p:cNvSpPr>
          <p:nvPr>
            <p:ph idx="4294967295"/>
          </p:nvPr>
        </p:nvSpPr>
        <p:spPr>
          <a:xfrm>
            <a:off x="838200" y="1219200"/>
            <a:ext cx="7620000" cy="4648200"/>
          </a:xfrm>
        </p:spPr>
        <p:txBody>
          <a:bodyPr/>
          <a:lstStyle/>
          <a:p>
            <a:r>
              <a:rPr lang="en-US" smtClean="0"/>
              <a:t>Instant access to data, reports, entry forms, audit information</a:t>
            </a:r>
          </a:p>
          <a:p>
            <a:r>
              <a:rPr lang="en-US" smtClean="0"/>
              <a:t>Easy-to-interpret format</a:t>
            </a:r>
          </a:p>
          <a:p>
            <a:r>
              <a:rPr lang="en-US" smtClean="0"/>
              <a:t>Track dosages, flows, concentration, summarized data like daily average flow, 15 minute turbidity maxi, hourly DO min</a:t>
            </a:r>
          </a:p>
          <a:p>
            <a:endParaRPr lang="en-US" smtClean="0"/>
          </a:p>
        </p:txBody>
      </p:sp>
      <p:pic>
        <p:nvPicPr>
          <p:cNvPr id="8" name="Picture 2"/>
          <p:cNvPicPr>
            <a:picLocks noChangeAspect="1" noChangeArrowheads="1"/>
          </p:cNvPicPr>
          <p:nvPr/>
        </p:nvPicPr>
        <p:blipFill>
          <a:blip r:embed="rId3"/>
          <a:srcRect b="9722"/>
          <a:stretch>
            <a:fillRect/>
          </a:stretch>
        </p:blipFill>
        <p:spPr bwMode="auto">
          <a:xfrm>
            <a:off x="228600" y="2743200"/>
            <a:ext cx="5483225" cy="3276600"/>
          </a:xfrm>
          <a:prstGeom prst="rect">
            <a:avLst/>
          </a:prstGeom>
          <a:noFill/>
          <a:ln w="9525">
            <a:solidFill>
              <a:schemeClr val="accent2">
                <a:lumMod val="20000"/>
                <a:lumOff val="80000"/>
              </a:schemeClr>
            </a:solidFill>
            <a:miter lim="800000"/>
            <a:headEnd/>
            <a:tailEnd/>
          </a:ln>
        </p:spPr>
      </p:pic>
      <p:pic>
        <p:nvPicPr>
          <p:cNvPr id="114692" name="Picture 4"/>
          <p:cNvPicPr>
            <a:picLocks noChangeAspect="1" noChangeArrowheads="1"/>
          </p:cNvPicPr>
          <p:nvPr/>
        </p:nvPicPr>
        <p:blipFill>
          <a:blip r:embed="rId4"/>
          <a:srcRect/>
          <a:stretch>
            <a:fillRect/>
          </a:stretch>
        </p:blipFill>
        <p:spPr bwMode="auto">
          <a:xfrm>
            <a:off x="5038725" y="2819400"/>
            <a:ext cx="4105275" cy="2933700"/>
          </a:xfrm>
          <a:prstGeom prst="rect">
            <a:avLst/>
          </a:prstGeom>
          <a:noFill/>
          <a:ln w="9525">
            <a:noFill/>
            <a:miter lim="800000"/>
            <a:headEnd/>
            <a:tailEnd/>
          </a:ln>
        </p:spPr>
      </p:pic>
      <p:pic>
        <p:nvPicPr>
          <p:cNvPr id="114693" name="Picture 3"/>
          <p:cNvPicPr>
            <a:picLocks noChangeAspect="1" noChangeArrowheads="1"/>
          </p:cNvPicPr>
          <p:nvPr/>
        </p:nvPicPr>
        <p:blipFill>
          <a:blip r:embed="rId5"/>
          <a:srcRect/>
          <a:stretch>
            <a:fillRect/>
          </a:stretch>
        </p:blipFill>
        <p:spPr bwMode="auto">
          <a:xfrm>
            <a:off x="2590800" y="3962400"/>
            <a:ext cx="2695575" cy="1493838"/>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idx="4294967295"/>
          </p:nvPr>
        </p:nvSpPr>
        <p:spPr>
          <a:xfrm>
            <a:off x="152400" y="76200"/>
            <a:ext cx="8839200" cy="990600"/>
          </a:xfrm>
        </p:spPr>
        <p:txBody>
          <a:bodyPr/>
          <a:lstStyle/>
          <a:p>
            <a:r>
              <a:rPr lang="en-US" smtClean="0"/>
              <a:t>Transform Data Dumps </a:t>
            </a:r>
            <a:br>
              <a:rPr lang="en-US" smtClean="0"/>
            </a:br>
            <a:r>
              <a:rPr lang="en-US" smtClean="0"/>
              <a:t>Into Actionable Insight</a:t>
            </a:r>
          </a:p>
        </p:txBody>
      </p:sp>
      <p:pic>
        <p:nvPicPr>
          <p:cNvPr id="116738" name="Picture 2" descr="bench.png"/>
          <p:cNvPicPr>
            <a:picLocks noChangeAspect="1"/>
          </p:cNvPicPr>
          <p:nvPr/>
        </p:nvPicPr>
        <p:blipFill>
          <a:blip r:embed="rId3"/>
          <a:srcRect b="24919"/>
          <a:stretch>
            <a:fillRect/>
          </a:stretch>
        </p:blipFill>
        <p:spPr bwMode="auto">
          <a:xfrm>
            <a:off x="457200" y="3733800"/>
            <a:ext cx="4343400" cy="2209800"/>
          </a:xfrm>
          <a:prstGeom prst="rect">
            <a:avLst/>
          </a:prstGeom>
          <a:noFill/>
          <a:ln w="9525">
            <a:noFill/>
            <a:miter lim="800000"/>
            <a:headEnd/>
            <a:tailEnd/>
          </a:ln>
        </p:spPr>
      </p:pic>
      <p:sp>
        <p:nvSpPr>
          <p:cNvPr id="7" name="Content Placeholder 2"/>
          <p:cNvSpPr txBox="1">
            <a:spLocks/>
          </p:cNvSpPr>
          <p:nvPr/>
        </p:nvSpPr>
        <p:spPr bwMode="auto">
          <a:xfrm>
            <a:off x="381000" y="3429000"/>
            <a:ext cx="4876800" cy="3276600"/>
          </a:xfrm>
          <a:prstGeom prst="rect">
            <a:avLst/>
          </a:prstGeom>
          <a:noFill/>
          <a:ln w="9525">
            <a:noFill/>
            <a:miter lim="800000"/>
            <a:headEnd/>
            <a:tailEnd/>
          </a:ln>
        </p:spPr>
        <p:txBody>
          <a:bodyPr/>
          <a:lstStyle/>
          <a:p>
            <a:pPr eaLnBrk="0" hangingPunct="0">
              <a:spcBef>
                <a:spcPct val="20000"/>
              </a:spcBef>
              <a:buClr>
                <a:srgbClr val="09407B"/>
              </a:buClr>
              <a:defRPr/>
            </a:pPr>
            <a:endParaRPr lang="en-US" sz="2000" kern="0" dirty="0">
              <a:latin typeface="+mn-lt"/>
              <a:ea typeface="+mn-ea"/>
              <a:cs typeface="+mn-cs"/>
            </a:endParaRPr>
          </a:p>
        </p:txBody>
      </p:sp>
      <p:sp>
        <p:nvSpPr>
          <p:cNvPr id="116740" name="Content Placeholder 5"/>
          <p:cNvSpPr>
            <a:spLocks noGrp="1"/>
          </p:cNvSpPr>
          <p:nvPr>
            <p:ph idx="4294967295"/>
          </p:nvPr>
        </p:nvSpPr>
        <p:spPr>
          <a:xfrm>
            <a:off x="762000" y="1219200"/>
            <a:ext cx="3505200" cy="4648200"/>
          </a:xfrm>
        </p:spPr>
        <p:txBody>
          <a:bodyPr/>
          <a:lstStyle/>
          <a:p>
            <a:pPr marL="228600" indent="-228600">
              <a:buFontTx/>
              <a:buNone/>
            </a:pPr>
            <a:r>
              <a:rPr lang="en-US" b="1" smtClean="0"/>
              <a:t>Manual Data Entry:</a:t>
            </a:r>
            <a:br>
              <a:rPr lang="en-US" b="1" smtClean="0"/>
            </a:br>
            <a:endParaRPr lang="en-US" b="1" smtClean="0"/>
          </a:p>
          <a:p>
            <a:pPr marL="228600" indent="-228600"/>
            <a:r>
              <a:rPr lang="en-US" sz="1800" smtClean="0"/>
              <a:t>Built-in templates for data entry</a:t>
            </a:r>
          </a:p>
          <a:p>
            <a:pPr marL="228600" indent="-228600"/>
            <a:r>
              <a:rPr lang="en-US" sz="1800" smtClean="0"/>
              <a:t>Screens that match spreadsheet, daily log and bench sheet formats</a:t>
            </a:r>
          </a:p>
          <a:p>
            <a:pPr marL="228600" indent="-228600"/>
            <a:endParaRPr lang="en-US" smtClean="0"/>
          </a:p>
          <a:p>
            <a:pPr marL="228600" indent="-228600"/>
            <a:endParaRPr lang="en-US" smtClean="0"/>
          </a:p>
        </p:txBody>
      </p:sp>
      <p:cxnSp>
        <p:nvCxnSpPr>
          <p:cNvPr id="9" name="Straight Arrow Connector 8"/>
          <p:cNvCxnSpPr/>
          <p:nvPr/>
        </p:nvCxnSpPr>
        <p:spPr>
          <a:xfrm rot="5400000">
            <a:off x="2324894" y="3772694"/>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6742" name="Picture 4"/>
          <p:cNvPicPr>
            <a:picLocks noChangeAspect="1" noChangeArrowheads="1"/>
          </p:cNvPicPr>
          <p:nvPr/>
        </p:nvPicPr>
        <p:blipFill>
          <a:blip r:embed="rId4"/>
          <a:srcRect/>
          <a:stretch>
            <a:fillRect/>
          </a:stretch>
        </p:blipFill>
        <p:spPr bwMode="auto">
          <a:xfrm>
            <a:off x="4648200" y="990600"/>
            <a:ext cx="4038600" cy="3346450"/>
          </a:xfrm>
          <a:prstGeom prst="rect">
            <a:avLst/>
          </a:prstGeom>
          <a:noFill/>
          <a:ln w="9525">
            <a:noFill/>
            <a:miter lim="800000"/>
            <a:headEnd/>
            <a:tailEnd/>
          </a:ln>
        </p:spPr>
      </p:pic>
      <p:sp>
        <p:nvSpPr>
          <p:cNvPr id="11" name="Content Placeholder 5"/>
          <p:cNvSpPr txBox="1">
            <a:spLocks/>
          </p:cNvSpPr>
          <p:nvPr/>
        </p:nvSpPr>
        <p:spPr bwMode="auto">
          <a:xfrm>
            <a:off x="5562600" y="3352800"/>
            <a:ext cx="3352800" cy="1981200"/>
          </a:xfrm>
          <a:prstGeom prst="rect">
            <a:avLst/>
          </a:prstGeom>
          <a:solidFill>
            <a:schemeClr val="bg1"/>
          </a:solidFill>
          <a:ln w="9525">
            <a:noFill/>
            <a:miter lim="800000"/>
            <a:headEnd/>
            <a:tailEnd/>
          </a:ln>
        </p:spPr>
        <p:txBody>
          <a:bodyPr/>
          <a:lstStyle/>
          <a:p>
            <a:pPr marL="342900" indent="-342900" eaLnBrk="0" hangingPunct="0">
              <a:spcBef>
                <a:spcPct val="20000"/>
              </a:spcBef>
              <a:buClr>
                <a:srgbClr val="09407B"/>
              </a:buClr>
              <a:defRPr/>
            </a:pPr>
            <a:r>
              <a:rPr lang="en-US" sz="2000" b="1" kern="0" dirty="0">
                <a:latin typeface="+mn-lt"/>
                <a:ea typeface="+mn-ea"/>
                <a:cs typeface="+mn-cs"/>
              </a:rPr>
              <a:t>Automated Data Entry:</a:t>
            </a:r>
          </a:p>
          <a:p>
            <a:pPr marL="342900" indent="-342900" eaLnBrk="0" hangingPunct="0">
              <a:spcBef>
                <a:spcPct val="20000"/>
              </a:spcBef>
              <a:buClr>
                <a:srgbClr val="09407B"/>
              </a:buClr>
              <a:buFontTx/>
              <a:buChar char="•"/>
              <a:defRPr/>
            </a:pPr>
            <a:r>
              <a:rPr lang="en-US" sz="1800" kern="0" dirty="0">
                <a:latin typeface="+mn-lt"/>
                <a:ea typeface="+mn-ea"/>
                <a:cs typeface="+mn-cs"/>
              </a:rPr>
              <a:t>SCADA </a:t>
            </a:r>
          </a:p>
          <a:p>
            <a:pPr marL="342900" indent="-342900" eaLnBrk="0" hangingPunct="0">
              <a:spcBef>
                <a:spcPct val="20000"/>
              </a:spcBef>
              <a:buClr>
                <a:srgbClr val="09407B"/>
              </a:buClr>
              <a:buFontTx/>
              <a:buChar char="•"/>
              <a:defRPr/>
            </a:pPr>
            <a:r>
              <a:rPr lang="en-US" sz="1800" kern="0" dirty="0" err="1">
                <a:latin typeface="+mn-lt"/>
                <a:ea typeface="+mn-ea"/>
                <a:cs typeface="+mn-cs"/>
              </a:rPr>
              <a:t>Dataloggers</a:t>
            </a:r>
            <a:endParaRPr lang="en-US" sz="1800" kern="0" dirty="0">
              <a:latin typeface="+mn-lt"/>
              <a:ea typeface="+mn-ea"/>
              <a:cs typeface="+mn-cs"/>
            </a:endParaRPr>
          </a:p>
          <a:p>
            <a:pPr marL="342900" indent="-342900" eaLnBrk="0" hangingPunct="0">
              <a:spcBef>
                <a:spcPct val="20000"/>
              </a:spcBef>
              <a:buClr>
                <a:srgbClr val="09407B"/>
              </a:buClr>
              <a:buFontTx/>
              <a:buChar char="•"/>
              <a:defRPr/>
            </a:pPr>
            <a:r>
              <a:rPr lang="en-US" sz="1800" kern="0" dirty="0">
                <a:latin typeface="+mn-lt"/>
                <a:ea typeface="+mn-ea"/>
                <a:cs typeface="+mn-cs"/>
              </a:rPr>
              <a:t>LIMS</a:t>
            </a:r>
          </a:p>
          <a:p>
            <a:pPr marL="342900" indent="-342900" eaLnBrk="0" hangingPunct="0">
              <a:spcBef>
                <a:spcPct val="20000"/>
              </a:spcBef>
              <a:buClr>
                <a:srgbClr val="09407B"/>
              </a:buClr>
              <a:buFontTx/>
              <a:buChar char="•"/>
              <a:defRPr/>
            </a:pPr>
            <a:r>
              <a:rPr lang="en-US" sz="1800" kern="0" dirty="0">
                <a:latin typeface="+mn-lt"/>
                <a:ea typeface="+mn-ea"/>
                <a:cs typeface="+mn-cs"/>
              </a:rPr>
              <a:t>Commercial Laboratory Reports</a:t>
            </a:r>
          </a:p>
          <a:p>
            <a:pPr marL="342900" indent="-342900" eaLnBrk="0" hangingPunct="0">
              <a:spcBef>
                <a:spcPct val="20000"/>
              </a:spcBef>
              <a:buClr>
                <a:srgbClr val="09407B"/>
              </a:buClr>
              <a:buFontTx/>
              <a:buChar char="•"/>
              <a:defRPr/>
            </a:pPr>
            <a:r>
              <a:rPr lang="en-US" sz="1800" dirty="0">
                <a:latin typeface="+mn-lt"/>
              </a:rPr>
              <a:t>Download data from </a:t>
            </a:r>
            <a:r>
              <a:rPr lang="en-US" sz="2000" dirty="0">
                <a:latin typeface="+mn-lt"/>
              </a:rPr>
              <a:t>portable field devices </a:t>
            </a:r>
          </a:p>
          <a:p>
            <a:pPr marL="342900" indent="-342900" eaLnBrk="0" hangingPunct="0">
              <a:spcBef>
                <a:spcPct val="20000"/>
              </a:spcBef>
              <a:buClr>
                <a:srgbClr val="09407B"/>
              </a:buClr>
              <a:buFontTx/>
              <a:buChar char="•"/>
              <a:defRPr/>
            </a:pPr>
            <a:endParaRPr lang="en-US" sz="2000" kern="0" dirty="0">
              <a:latin typeface="+mn-lt"/>
              <a:ea typeface="+mn-ea"/>
              <a:cs typeface="+mn-cs"/>
            </a:endParaRPr>
          </a:p>
        </p:txBody>
      </p:sp>
      <p:sp>
        <p:nvSpPr>
          <p:cNvPr id="14" name="Oval 13"/>
          <p:cNvSpPr/>
          <p:nvPr/>
        </p:nvSpPr>
        <p:spPr>
          <a:xfrm flipV="1">
            <a:off x="5562600" y="2362200"/>
            <a:ext cx="1371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cxnSp>
        <p:nvCxnSpPr>
          <p:cNvPr id="15" name="Straight Arrow Connector 14"/>
          <p:cNvCxnSpPr/>
          <p:nvPr/>
        </p:nvCxnSpPr>
        <p:spPr>
          <a:xfrm rot="16200000" flipV="1">
            <a:off x="6248400" y="2819400"/>
            <a:ext cx="6096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ctrTitle" idx="4294967295"/>
          </p:nvPr>
        </p:nvSpPr>
        <p:spPr>
          <a:xfrm>
            <a:off x="1676400" y="2130425"/>
            <a:ext cx="7772400" cy="1470025"/>
          </a:xfrm>
        </p:spPr>
        <p:txBody>
          <a:bodyPr/>
          <a:lstStyle/>
          <a:p>
            <a:r>
              <a:rPr lang="en-US" smtClean="0"/>
              <a:t>Managing Complex Calculations</a:t>
            </a:r>
          </a:p>
        </p:txBody>
      </p:sp>
      <p:sp>
        <p:nvSpPr>
          <p:cNvPr id="118786" name="Rectangle 3"/>
          <p:cNvSpPr>
            <a:spLocks noGrp="1" noChangeArrowheads="1"/>
          </p:cNvSpPr>
          <p:nvPr>
            <p:ph type="subTitle" idx="4294967295"/>
          </p:nvPr>
        </p:nvSpPr>
        <p:spPr>
          <a:xfrm>
            <a:off x="2362200" y="3200400"/>
            <a:ext cx="6019800" cy="1752600"/>
          </a:xfrm>
        </p:spPr>
        <p:txBody>
          <a:bodyPr/>
          <a:lstStyle/>
          <a:p>
            <a:pPr marL="0" indent="0" algn="ctr">
              <a:buFontTx/>
              <a:buNone/>
            </a:pPr>
            <a:r>
              <a:rPr lang="en-US" i="1" smtClean="0"/>
              <a:t>With 100+ built-in formulas, you can stop worrying about making mistakes in complex calculations</a:t>
            </a:r>
            <a:endParaRPr lang="en-US" smtClean="0">
              <a:solidFill>
                <a:schemeClr val="tx2"/>
              </a:solidFill>
            </a:endParaRPr>
          </a:p>
          <a:p>
            <a:pPr marL="0" indent="0" algn="ctr">
              <a:buFontTx/>
              <a:buNone/>
            </a:pPr>
            <a:endParaRPr lang="en-US" i="1" smtClean="0">
              <a:solidFill>
                <a:schemeClr val="tx2"/>
              </a:solidFill>
            </a:endParaRPr>
          </a:p>
          <a:p>
            <a:pPr marL="0" indent="0" algn="ctr">
              <a:buFontTx/>
              <a:buNone/>
            </a:pPr>
            <a:endParaRPr lang="en-US" i="1" smtClean="0"/>
          </a:p>
        </p:txBody>
      </p:sp>
    </p:spTree>
  </p:cSld>
  <p:clrMapOvr>
    <a:masterClrMapping/>
  </p:clrMapOvr>
  <p:transition spd="med" advClick="0">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idx="4294967295"/>
          </p:nvPr>
        </p:nvSpPr>
        <p:spPr/>
        <p:txBody>
          <a:bodyPr/>
          <a:lstStyle/>
          <a:p>
            <a:r>
              <a:rPr lang="en-US" smtClean="0"/>
              <a:t>You Don’t Need to Be a Statistician</a:t>
            </a:r>
          </a:p>
        </p:txBody>
      </p:sp>
      <p:sp>
        <p:nvSpPr>
          <p:cNvPr id="120834" name="Content Placeholder 2"/>
          <p:cNvSpPr>
            <a:spLocks noGrp="1"/>
          </p:cNvSpPr>
          <p:nvPr>
            <p:ph idx="4294967295"/>
          </p:nvPr>
        </p:nvSpPr>
        <p:spPr>
          <a:xfrm>
            <a:off x="838200" y="1219200"/>
            <a:ext cx="2895600" cy="4648200"/>
          </a:xfrm>
        </p:spPr>
        <p:txBody>
          <a:bodyPr/>
          <a:lstStyle/>
          <a:p>
            <a:r>
              <a:rPr lang="en-US" smtClean="0"/>
              <a:t>Built-in equations and verification engines</a:t>
            </a:r>
          </a:p>
          <a:p>
            <a:r>
              <a:rPr lang="en-US" smtClean="0"/>
              <a:t>Easily add additional formulas</a:t>
            </a:r>
          </a:p>
          <a:p>
            <a:r>
              <a:rPr lang="en-US" smtClean="0"/>
              <a:t>Calculate and track just about anything  </a:t>
            </a:r>
          </a:p>
          <a:p>
            <a:r>
              <a:rPr lang="en-US" smtClean="0"/>
              <a:t>Error and worry free</a:t>
            </a:r>
          </a:p>
          <a:p>
            <a:r>
              <a:rPr lang="en-US" smtClean="0"/>
              <a:t>Get consistent results based on EPA requirements </a:t>
            </a:r>
          </a:p>
        </p:txBody>
      </p:sp>
      <p:pic>
        <p:nvPicPr>
          <p:cNvPr id="120835" name="Picture 4"/>
          <p:cNvPicPr>
            <a:picLocks noChangeAspect="1" noChangeArrowheads="1"/>
          </p:cNvPicPr>
          <p:nvPr/>
        </p:nvPicPr>
        <p:blipFill>
          <a:blip r:embed="rId3"/>
          <a:srcRect/>
          <a:stretch>
            <a:fillRect/>
          </a:stretch>
        </p:blipFill>
        <p:spPr bwMode="auto">
          <a:xfrm>
            <a:off x="3886200" y="1219200"/>
            <a:ext cx="4551363" cy="3630613"/>
          </a:xfrm>
          <a:prstGeom prst="rect">
            <a:avLst/>
          </a:prstGeom>
          <a:noFill/>
          <a:ln w="9525">
            <a:noFill/>
            <a:miter lim="800000"/>
            <a:headEnd/>
            <a:tailEnd/>
          </a:ln>
        </p:spPr>
      </p:pic>
      <p:sp>
        <p:nvSpPr>
          <p:cNvPr id="11" name="Oval 10"/>
          <p:cNvSpPr/>
          <p:nvPr/>
        </p:nvSpPr>
        <p:spPr>
          <a:xfrm>
            <a:off x="6472238" y="1714500"/>
            <a:ext cx="1041400" cy="168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2" name="Right Brace 11"/>
          <p:cNvSpPr/>
          <p:nvPr/>
        </p:nvSpPr>
        <p:spPr>
          <a:xfrm>
            <a:off x="6689725" y="3132138"/>
            <a:ext cx="207963" cy="16303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p>
        </p:txBody>
      </p:sp>
      <p:sp>
        <p:nvSpPr>
          <p:cNvPr id="13" name="Rectangle 12"/>
          <p:cNvSpPr>
            <a:spLocks noChangeArrowheads="1"/>
          </p:cNvSpPr>
          <p:nvPr/>
        </p:nvSpPr>
        <p:spPr bwMode="auto">
          <a:xfrm>
            <a:off x="6950075" y="3411538"/>
            <a:ext cx="1509713" cy="2225675"/>
          </a:xfrm>
          <a:prstGeom prst="rect">
            <a:avLst/>
          </a:prstGeom>
          <a:solidFill>
            <a:schemeClr val="bg1"/>
          </a:solidFill>
          <a:ln w="9525">
            <a:noFill/>
            <a:miter lim="800000"/>
            <a:headEnd/>
            <a:tailEnd/>
          </a:ln>
        </p:spPr>
        <p:txBody>
          <a:bodyPr>
            <a:spAutoFit/>
          </a:bodyPr>
          <a:lstStyle/>
          <a:p>
            <a:pPr>
              <a:defRPr/>
            </a:pPr>
            <a:r>
              <a:rPr lang="en-US" sz="2000" dirty="0">
                <a:latin typeface="+mn-lt"/>
              </a:rPr>
              <a:t>100+ water/ waste water industry-specific formulas</a:t>
            </a:r>
          </a:p>
        </p:txBody>
      </p:sp>
      <p:sp>
        <p:nvSpPr>
          <p:cNvPr id="10" name="TextBox 9"/>
          <p:cNvSpPr txBox="1"/>
          <p:nvPr/>
        </p:nvSpPr>
        <p:spPr>
          <a:xfrm>
            <a:off x="1447800" y="5867400"/>
            <a:ext cx="6934200" cy="338138"/>
          </a:xfrm>
          <a:prstGeom prst="rect">
            <a:avLst/>
          </a:prstGeom>
          <a:solidFill>
            <a:schemeClr val="accent6">
              <a:lumMod val="20000"/>
              <a:lumOff val="80000"/>
            </a:schemeClr>
          </a:solidFill>
        </p:spPr>
        <p:txBody>
          <a:bodyPr>
            <a:spAutoFit/>
          </a:bodyPr>
          <a:lstStyle/>
          <a:p>
            <a:pPr algn="ctr">
              <a:defRPr/>
            </a:pPr>
            <a:r>
              <a:rPr lang="en-US" sz="1600" b="1" dirty="0">
                <a:latin typeface="+mn-lt"/>
              </a:rPr>
              <a:t>Error and worry free built-in calculations provide data consistency</a:t>
            </a:r>
          </a:p>
        </p:txBody>
      </p:sp>
    </p:spTree>
  </p:cSld>
  <p:clrMapOvr>
    <a:masterClrMapping/>
  </p:clrMapOvr>
  <p:transition spd="med" advClick="0">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4"/>
          <p:cNvPicPr>
            <a:picLocks noChangeAspect="1" noChangeArrowheads="1"/>
          </p:cNvPicPr>
          <p:nvPr/>
        </p:nvPicPr>
        <p:blipFill>
          <a:blip r:embed="rId3"/>
          <a:srcRect/>
          <a:stretch>
            <a:fillRect/>
          </a:stretch>
        </p:blipFill>
        <p:spPr bwMode="auto">
          <a:xfrm>
            <a:off x="971550" y="1066800"/>
            <a:ext cx="7334250" cy="4686300"/>
          </a:xfrm>
          <a:prstGeom prst="rect">
            <a:avLst/>
          </a:prstGeom>
          <a:noFill/>
          <a:ln w="9525">
            <a:noFill/>
            <a:miter lim="800000"/>
            <a:headEnd/>
            <a:tailEnd/>
          </a:ln>
        </p:spPr>
      </p:pic>
      <p:sp>
        <p:nvSpPr>
          <p:cNvPr id="122882" name="Title 3"/>
          <p:cNvSpPr>
            <a:spLocks noGrp="1"/>
          </p:cNvSpPr>
          <p:nvPr>
            <p:ph type="title" idx="4294967295"/>
          </p:nvPr>
        </p:nvSpPr>
        <p:spPr/>
        <p:txBody>
          <a:bodyPr/>
          <a:lstStyle/>
          <a:p>
            <a:r>
              <a:rPr lang="en-US" smtClean="0"/>
              <a:t>Example of Built-in Complex F-to-M Ratio</a:t>
            </a:r>
          </a:p>
        </p:txBody>
      </p:sp>
      <p:sp>
        <p:nvSpPr>
          <p:cNvPr id="5" name="Rectangle 4"/>
          <p:cNvSpPr/>
          <p:nvPr/>
        </p:nvSpPr>
        <p:spPr>
          <a:xfrm>
            <a:off x="1143000" y="3733800"/>
            <a:ext cx="2590800" cy="708025"/>
          </a:xfrm>
          <a:prstGeom prst="rect">
            <a:avLst/>
          </a:prstGeom>
          <a:solidFill>
            <a:schemeClr val="bg1">
              <a:lumMod val="95000"/>
            </a:schemeClr>
          </a:solidFill>
        </p:spPr>
        <p:txBody>
          <a:bodyPr>
            <a:spAutoFit/>
          </a:bodyPr>
          <a:lstStyle/>
          <a:p>
            <a:pPr>
              <a:defRPr/>
            </a:pPr>
            <a:r>
              <a:rPr lang="en-US" sz="2000" dirty="0">
                <a:latin typeface="+mn-lt"/>
              </a:rPr>
              <a:t>This cell result based on this formula</a:t>
            </a:r>
          </a:p>
        </p:txBody>
      </p:sp>
      <p:cxnSp>
        <p:nvCxnSpPr>
          <p:cNvPr id="9" name="Straight Arrow Connector 8"/>
          <p:cNvCxnSpPr/>
          <p:nvPr/>
        </p:nvCxnSpPr>
        <p:spPr>
          <a:xfrm rot="16200000" flipV="1">
            <a:off x="2209800" y="3657600"/>
            <a:ext cx="152400" cy="15240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48000" y="4114800"/>
            <a:ext cx="609600" cy="15240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ctrTitle"/>
          </p:nvPr>
        </p:nvSpPr>
        <p:spPr/>
        <p:txBody>
          <a:bodyPr/>
          <a:lstStyle/>
          <a:p>
            <a:r>
              <a:rPr lang="en-US"/>
              <a:t>Case Studies</a:t>
            </a:r>
          </a:p>
        </p:txBody>
      </p:sp>
      <p:grpSp>
        <p:nvGrpSpPr>
          <p:cNvPr id="124930" name="Group 4"/>
          <p:cNvGrpSpPr>
            <a:grpSpLocks/>
          </p:cNvGrpSpPr>
          <p:nvPr/>
        </p:nvGrpSpPr>
        <p:grpSpPr bwMode="auto">
          <a:xfrm>
            <a:off x="155575" y="5243513"/>
            <a:ext cx="1150938" cy="630237"/>
            <a:chOff x="98" y="3303"/>
            <a:chExt cx="725" cy="397"/>
          </a:xfrm>
        </p:grpSpPr>
        <p:sp>
          <p:nvSpPr>
            <p:cNvPr id="124931" name="Text Box 5"/>
            <p:cNvSpPr txBox="1">
              <a:spLocks noChangeArrowheads="1"/>
            </p:cNvSpPr>
            <p:nvPr/>
          </p:nvSpPr>
          <p:spPr bwMode="auto">
            <a:xfrm>
              <a:off x="98" y="3303"/>
              <a:ext cx="725" cy="154"/>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pPr algn="ctr"/>
              <a:r>
                <a:rPr lang="en-US" sz="1000" b="1">
                  <a:solidFill>
                    <a:srgbClr val="003399"/>
                  </a:solidFill>
                </a:rPr>
                <a:t>Table of Contents</a:t>
              </a:r>
            </a:p>
          </p:txBody>
        </p:sp>
        <p:pic>
          <p:nvPicPr>
            <p:cNvPr id="124932" name="Picture 6">
              <a:hlinkClick r:id="rId2" action="ppaction://hlinksldjump"/>
            </p:cNvPr>
            <p:cNvPicPr>
              <a:picLocks noChangeAspect="1" noChangeArrowheads="1"/>
            </p:cNvPicPr>
            <p:nvPr/>
          </p:nvPicPr>
          <p:blipFill>
            <a:blip r:embed="rId3"/>
            <a:srcRect t="7692" b="7692"/>
            <a:stretch>
              <a:fillRect/>
            </a:stretch>
          </p:blipFill>
          <p:spPr bwMode="auto">
            <a:xfrm>
              <a:off x="288" y="3456"/>
              <a:ext cx="288" cy="244"/>
            </a:xfrm>
            <a:prstGeom prst="rect">
              <a:avLst/>
            </a:prstGeom>
            <a:noFill/>
            <a:ln w="9525">
              <a:noFill/>
              <a:miter lim="800000"/>
              <a:headEnd/>
              <a:tailEnd/>
            </a:ln>
          </p:spPr>
        </p:pic>
      </p:grpSp>
    </p:spTree>
  </p:cSld>
  <p:clrMapOvr>
    <a:masterClrMapping/>
  </p:clrMapOvr>
  <p:transition spd="med" advClick="0">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idx="4294967295"/>
          </p:nvPr>
        </p:nvSpPr>
        <p:spPr/>
        <p:txBody>
          <a:bodyPr/>
          <a:lstStyle/>
          <a:p>
            <a:r>
              <a:rPr lang="en-US" smtClean="0"/>
              <a:t>Case 1: Improving Aeration Efficiency</a:t>
            </a:r>
          </a:p>
        </p:txBody>
      </p:sp>
      <p:sp>
        <p:nvSpPr>
          <p:cNvPr id="125954" name="Text Box 3"/>
          <p:cNvSpPr txBox="1">
            <a:spLocks noChangeArrowheads="1"/>
          </p:cNvSpPr>
          <p:nvPr/>
        </p:nvSpPr>
        <p:spPr bwMode="auto">
          <a:xfrm>
            <a:off x="228600" y="1066800"/>
            <a:ext cx="8458200" cy="1465263"/>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en-US" sz="1800">
                <a:latin typeface="Calibri" pitchFamily="34" charset="0"/>
              </a:rPr>
              <a:t>Oxygen transfer efficiency is a function of bubble size.  The smaller the bubble, the higher the efficiency.  Ceramic or membrane diffusers will foul in time, causing the bubble size to increase. To minimize energy used and reduce downtime, it is important to determine when diffusers need to be cleaned.</a:t>
            </a:r>
            <a:r>
              <a:rPr lang="en-US" sz="1800"/>
              <a:t>  </a:t>
            </a:r>
          </a:p>
          <a:p>
            <a:endParaRPr lang="en-US" sz="1800"/>
          </a:p>
        </p:txBody>
      </p:sp>
      <p:pic>
        <p:nvPicPr>
          <p:cNvPr id="125955" name="Picture 47"/>
          <p:cNvPicPr>
            <a:picLocks noChangeAspect="1" noChangeArrowheads="1"/>
          </p:cNvPicPr>
          <p:nvPr/>
        </p:nvPicPr>
        <p:blipFill>
          <a:blip r:embed="rId3"/>
          <a:srcRect/>
          <a:stretch>
            <a:fillRect/>
          </a:stretch>
        </p:blipFill>
        <p:spPr bwMode="auto">
          <a:xfrm>
            <a:off x="1981200" y="2438400"/>
            <a:ext cx="4800600" cy="2671763"/>
          </a:xfrm>
          <a:prstGeom prst="rect">
            <a:avLst/>
          </a:prstGeom>
          <a:noFill/>
          <a:ln w="9525">
            <a:noFill/>
            <a:miter lim="800000"/>
            <a:headEnd/>
            <a:tailEnd/>
          </a:ln>
        </p:spPr>
      </p:pic>
      <p:sp>
        <p:nvSpPr>
          <p:cNvPr id="125956" name="Rectangle 5"/>
          <p:cNvSpPr>
            <a:spLocks noChangeArrowheads="1"/>
          </p:cNvSpPr>
          <p:nvPr/>
        </p:nvSpPr>
        <p:spPr bwMode="auto">
          <a:xfrm>
            <a:off x="228600" y="5378450"/>
            <a:ext cx="7239000" cy="64135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en-US" sz="1800">
                <a:latin typeface="Calibri" pitchFamily="34" charset="0"/>
              </a:rPr>
              <a:t>Clients use WIMS™ to determine cleaning cycle by benchmarking pounds of BOD removed per KW of electricity used.</a:t>
            </a:r>
          </a:p>
        </p:txBody>
      </p:sp>
    </p:spTree>
  </p:cSld>
  <p:clrMapOvr>
    <a:masterClrMapping/>
  </p:clrMapOvr>
  <p:transition spd="med"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52400" y="2590800"/>
            <a:ext cx="8839200" cy="990600"/>
          </a:xfrm>
        </p:spPr>
        <p:txBody>
          <a:bodyPr/>
          <a:lstStyle/>
          <a:p>
            <a:r>
              <a:rPr lang="en-US" smtClean="0"/>
              <a:t>WIMS Demonstration Tool</a:t>
            </a:r>
          </a:p>
        </p:txBody>
      </p:sp>
      <p:grpSp>
        <p:nvGrpSpPr>
          <p:cNvPr id="31746" name="Group 3"/>
          <p:cNvGrpSpPr>
            <a:grpSpLocks/>
          </p:cNvGrpSpPr>
          <p:nvPr/>
        </p:nvGrpSpPr>
        <p:grpSpPr bwMode="auto">
          <a:xfrm>
            <a:off x="155575" y="5243513"/>
            <a:ext cx="1150938" cy="630237"/>
            <a:chOff x="98" y="3303"/>
            <a:chExt cx="725" cy="397"/>
          </a:xfrm>
        </p:grpSpPr>
        <p:sp>
          <p:nvSpPr>
            <p:cNvPr id="31747" name="Text Box 4"/>
            <p:cNvSpPr txBox="1">
              <a:spLocks noChangeArrowheads="1"/>
            </p:cNvSpPr>
            <p:nvPr/>
          </p:nvSpPr>
          <p:spPr bwMode="auto">
            <a:xfrm>
              <a:off x="98" y="3303"/>
              <a:ext cx="725" cy="154"/>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pPr algn="ctr"/>
              <a:r>
                <a:rPr lang="en-US" sz="1000" b="1">
                  <a:solidFill>
                    <a:srgbClr val="003399"/>
                  </a:solidFill>
                </a:rPr>
                <a:t>Table of Contents</a:t>
              </a:r>
            </a:p>
          </p:txBody>
        </p:sp>
        <p:pic>
          <p:nvPicPr>
            <p:cNvPr id="31748" name="Picture 5">
              <a:hlinkClick r:id="rId2" action="ppaction://hlinksldjump"/>
            </p:cNvPr>
            <p:cNvPicPr>
              <a:picLocks noChangeAspect="1" noChangeArrowheads="1"/>
            </p:cNvPicPr>
            <p:nvPr/>
          </p:nvPicPr>
          <p:blipFill>
            <a:blip r:embed="rId3"/>
            <a:srcRect t="7692" b="7692"/>
            <a:stretch>
              <a:fillRect/>
            </a:stretch>
          </p:blipFill>
          <p:spPr bwMode="auto">
            <a:xfrm>
              <a:off x="288" y="3456"/>
              <a:ext cx="288" cy="244"/>
            </a:xfrm>
            <a:prstGeom prst="rect">
              <a:avLst/>
            </a:prstGeom>
            <a:noFill/>
            <a:ln w="9525">
              <a:noFill/>
              <a:miter lim="800000"/>
              <a:headEnd/>
              <a:tailEnd/>
            </a:ln>
          </p:spPr>
        </p:pic>
      </p:grpSp>
    </p:spTree>
  </p:cSld>
  <p:clrMapOvr>
    <a:masterClrMapping/>
  </p:clrMapOvr>
  <p:transition spd="med" advClick="0">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idx="4294967295"/>
          </p:nvPr>
        </p:nvSpPr>
        <p:spPr>
          <a:xfrm>
            <a:off x="152400" y="0"/>
            <a:ext cx="8839200" cy="990600"/>
          </a:xfrm>
        </p:spPr>
        <p:txBody>
          <a:bodyPr/>
          <a:lstStyle/>
          <a:p>
            <a:r>
              <a:rPr lang="en-US" smtClean="0"/>
              <a:t>Case 2: Lowering Chemical Costs</a:t>
            </a:r>
          </a:p>
        </p:txBody>
      </p:sp>
      <p:sp>
        <p:nvSpPr>
          <p:cNvPr id="128002" name="Text Box 3"/>
          <p:cNvSpPr txBox="1">
            <a:spLocks noChangeArrowheads="1"/>
          </p:cNvSpPr>
          <p:nvPr/>
        </p:nvSpPr>
        <p:spPr bwMode="auto">
          <a:xfrm>
            <a:off x="228600" y="914400"/>
            <a:ext cx="8458200" cy="173990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en-US" sz="1800">
                <a:latin typeface="Calibri" pitchFamily="34" charset="0"/>
              </a:rPr>
              <a:t>In the chart of raw and settled water turbidity against alum dosage (obtained by using graphing tools in WIMS™), the client recognized that increased alum dosing (circled) did not improve settled water turbidity.  This led to an opportunity to save up to 10 percent in alum dosage.</a:t>
            </a:r>
          </a:p>
          <a:p>
            <a:endParaRPr lang="en-US" sz="1800"/>
          </a:p>
          <a:p>
            <a:endParaRPr lang="en-US" sz="1800"/>
          </a:p>
        </p:txBody>
      </p:sp>
      <p:pic>
        <p:nvPicPr>
          <p:cNvPr id="128003" name="Picture 4"/>
          <p:cNvPicPr>
            <a:picLocks noChangeAspect="1" noChangeArrowheads="1"/>
          </p:cNvPicPr>
          <p:nvPr/>
        </p:nvPicPr>
        <p:blipFill>
          <a:blip r:embed="rId3"/>
          <a:srcRect/>
          <a:stretch>
            <a:fillRect/>
          </a:stretch>
        </p:blipFill>
        <p:spPr bwMode="auto">
          <a:xfrm>
            <a:off x="1143000" y="2286000"/>
            <a:ext cx="6553200" cy="3686175"/>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idx="4294967295"/>
          </p:nvPr>
        </p:nvSpPr>
        <p:spPr>
          <a:xfrm>
            <a:off x="152400" y="0"/>
            <a:ext cx="8839200" cy="838200"/>
          </a:xfrm>
        </p:spPr>
        <p:txBody>
          <a:bodyPr/>
          <a:lstStyle/>
          <a:p>
            <a:r>
              <a:rPr lang="en-US" smtClean="0"/>
              <a:t>Case 3: Real-time estimation of BOD </a:t>
            </a:r>
          </a:p>
        </p:txBody>
      </p:sp>
      <p:sp>
        <p:nvSpPr>
          <p:cNvPr id="130050" name="Text Box 3"/>
          <p:cNvSpPr txBox="1">
            <a:spLocks noChangeArrowheads="1"/>
          </p:cNvSpPr>
          <p:nvPr/>
        </p:nvSpPr>
        <p:spPr bwMode="auto">
          <a:xfrm>
            <a:off x="228600" y="762000"/>
            <a:ext cx="8458200" cy="22891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en-US" sz="1800">
                <a:latin typeface="Calibri" pitchFamily="34" charset="0"/>
              </a:rPr>
              <a:t>The time-lag in obtaining BOD results, a 5-day lab test, make it challenging for plant operations to adjust treatment processes to adverse levels of BOD. By using powerful statistical tools built into WIMS™, a site-specific correlation between on-line UV absorbance against lab BOD measurements was obtained. The client can now estimate BOD in real-time, allowing for the optimization for treatment processes and avoid potential violations.</a:t>
            </a:r>
          </a:p>
          <a:p>
            <a:endParaRPr lang="en-US" sz="1800"/>
          </a:p>
          <a:p>
            <a:endParaRPr lang="en-US" sz="1800"/>
          </a:p>
        </p:txBody>
      </p:sp>
      <p:pic>
        <p:nvPicPr>
          <p:cNvPr id="130051" name="Picture 4"/>
          <p:cNvPicPr>
            <a:picLocks noChangeAspect="1" noChangeArrowheads="1"/>
          </p:cNvPicPr>
          <p:nvPr/>
        </p:nvPicPr>
        <p:blipFill>
          <a:blip r:embed="rId3"/>
          <a:srcRect/>
          <a:stretch>
            <a:fillRect/>
          </a:stretch>
        </p:blipFill>
        <p:spPr bwMode="auto">
          <a:xfrm>
            <a:off x="1066800" y="2438400"/>
            <a:ext cx="6443663" cy="358140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495800" y="3962400"/>
            <a:ext cx="3048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800600" y="39624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4495800" y="3048000"/>
            <a:ext cx="304800" cy="6858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800600" y="3048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95800" y="4953000"/>
            <a:ext cx="304800" cy="6858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4800600" y="49530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4495800" y="2133600"/>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4800600" y="21336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4495800" y="1219200"/>
            <a:ext cx="304800" cy="685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4800600" y="1219200"/>
            <a:ext cx="3733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9" name="TextBox 25">
            <a:hlinkClick r:id="rId2" action="ppaction://hlinksldjump"/>
          </p:cNvPr>
          <p:cNvSpPr txBox="1">
            <a:spLocks noChangeArrowheads="1"/>
          </p:cNvSpPr>
          <p:nvPr/>
        </p:nvSpPr>
        <p:spPr bwMode="auto">
          <a:xfrm>
            <a:off x="4876800" y="22860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3" action="ppaction://hlinksldjump"/>
              </a:rPr>
              <a:t>Troubleshoot Issues</a:t>
            </a:r>
            <a:endParaRPr lang="en-US" sz="1600" b="1" u="sng">
              <a:solidFill>
                <a:schemeClr val="accent2"/>
              </a:solidFill>
              <a:latin typeface="Arial" charset="0"/>
            </a:endParaRPr>
          </a:p>
        </p:txBody>
      </p:sp>
      <p:sp>
        <p:nvSpPr>
          <p:cNvPr id="32780" name="TextBox 27">
            <a:hlinkClick r:id="rId4" action="ppaction://hlinksldjump"/>
          </p:cNvPr>
          <p:cNvSpPr txBox="1">
            <a:spLocks noChangeArrowheads="1"/>
          </p:cNvSpPr>
          <p:nvPr/>
        </p:nvSpPr>
        <p:spPr bwMode="auto">
          <a:xfrm>
            <a:off x="4876800" y="3124200"/>
            <a:ext cx="2362200" cy="581025"/>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5" action="ppaction://hlinksldjump"/>
              </a:rPr>
              <a:t>Prepare Regulatory &amp; Internal Reports</a:t>
            </a:r>
            <a:endParaRPr lang="en-US" sz="1600" b="1" u="sng">
              <a:solidFill>
                <a:schemeClr val="accent2"/>
              </a:solidFill>
              <a:latin typeface="Arial" charset="0"/>
            </a:endParaRPr>
          </a:p>
        </p:txBody>
      </p:sp>
      <p:sp>
        <p:nvSpPr>
          <p:cNvPr id="32781" name="TextBox 24"/>
          <p:cNvSpPr txBox="1">
            <a:spLocks noChangeArrowheads="1"/>
          </p:cNvSpPr>
          <p:nvPr/>
        </p:nvSpPr>
        <p:spPr bwMode="auto">
          <a:xfrm>
            <a:off x="4876800" y="5105400"/>
            <a:ext cx="33528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6" action="ppaction://hlinksldjump"/>
              </a:rPr>
              <a:t>Manage Complex Calculations</a:t>
            </a:r>
            <a:endParaRPr lang="en-US" sz="1600" b="1" u="sng">
              <a:solidFill>
                <a:schemeClr val="accent2"/>
              </a:solidFill>
              <a:latin typeface="Arial" charset="0"/>
            </a:endParaRPr>
          </a:p>
        </p:txBody>
      </p:sp>
      <p:sp>
        <p:nvSpPr>
          <p:cNvPr id="24" name="TextBox 23">
            <a:hlinkClick r:id="rId7" action="ppaction://hlinksldjump"/>
          </p:cNvPr>
          <p:cNvSpPr txBox="1"/>
          <p:nvPr/>
        </p:nvSpPr>
        <p:spPr bwMode="auto">
          <a:xfrm>
            <a:off x="4876800" y="4114800"/>
            <a:ext cx="3429000" cy="338138"/>
          </a:xfrm>
          <a:prstGeom prst="rect">
            <a:avLst/>
          </a:prstGeom>
          <a:noFill/>
        </p:spPr>
        <p:txBody>
          <a:bodyPr>
            <a:spAutoFit/>
          </a:bodyPr>
          <a:lstStyle/>
          <a:p>
            <a:pPr>
              <a:defRPr/>
            </a:pPr>
            <a:r>
              <a:rPr lang="en-US" sz="1600" b="1" u="sng" dirty="0">
                <a:solidFill>
                  <a:schemeClr val="accent2"/>
                </a:solidFill>
                <a:latin typeface="+mn-lt"/>
                <a:hlinkClick r:id="rId8" action="ppaction://hlinksldjump"/>
              </a:rPr>
              <a:t>Easily Compile Data</a:t>
            </a:r>
            <a:endParaRPr lang="en-US" sz="1600" b="1" u="sng" dirty="0">
              <a:solidFill>
                <a:schemeClr val="accent2"/>
              </a:solidFill>
              <a:latin typeface="+mn-lt"/>
            </a:endParaRPr>
          </a:p>
        </p:txBody>
      </p:sp>
      <p:sp>
        <p:nvSpPr>
          <p:cNvPr id="32783" name="TextBox 26">
            <a:hlinkClick r:id="rId9" action="ppaction://hlinksldjump"/>
          </p:cNvPr>
          <p:cNvSpPr txBox="1">
            <a:spLocks noChangeArrowheads="1"/>
          </p:cNvSpPr>
          <p:nvPr/>
        </p:nvSpPr>
        <p:spPr bwMode="auto">
          <a:xfrm>
            <a:off x="4876800" y="1409700"/>
            <a:ext cx="3429000" cy="338138"/>
          </a:xfrm>
          <a:prstGeom prst="rect">
            <a:avLst/>
          </a:prstGeom>
          <a:noFill/>
          <a:ln w="9525">
            <a:noFill/>
            <a:miter lim="800000"/>
            <a:headEnd/>
            <a:tailEnd/>
          </a:ln>
        </p:spPr>
        <p:txBody>
          <a:bodyPr>
            <a:spAutoFit/>
          </a:bodyPr>
          <a:lstStyle/>
          <a:p>
            <a:r>
              <a:rPr lang="en-US" sz="1600" b="1" u="sng">
                <a:solidFill>
                  <a:schemeClr val="accent2"/>
                </a:solidFill>
                <a:latin typeface="Arial" charset="0"/>
                <a:hlinkClick r:id="rId10" action="ppaction://hlinksldjump"/>
              </a:rPr>
              <a:t>Monitor &amp; Improve Operations</a:t>
            </a:r>
            <a:endParaRPr lang="en-US" sz="1600" b="1" u="sng">
              <a:solidFill>
                <a:schemeClr val="accent2"/>
              </a:solidFill>
              <a:latin typeface="Arial" charset="0"/>
            </a:endParaRPr>
          </a:p>
        </p:txBody>
      </p:sp>
      <p:sp>
        <p:nvSpPr>
          <p:cNvPr id="32784" name="Title 35"/>
          <p:cNvSpPr>
            <a:spLocks noGrp="1"/>
          </p:cNvSpPr>
          <p:nvPr>
            <p:ph type="title" idx="4294967295"/>
          </p:nvPr>
        </p:nvSpPr>
        <p:spPr/>
        <p:txBody>
          <a:bodyPr/>
          <a:lstStyle/>
          <a:p>
            <a:r>
              <a:rPr lang="en-US" smtClean="0"/>
              <a:t>Areas of Discovery and Exploration</a:t>
            </a:r>
            <a:br>
              <a:rPr lang="en-US" smtClean="0"/>
            </a:br>
            <a:r>
              <a:rPr lang="en-US" smtClean="0"/>
              <a:t>(</a:t>
            </a:r>
            <a:r>
              <a:rPr lang="en-US" sz="2000" smtClean="0"/>
              <a:t>Click on hyperlink to navigate to the “Area of Discovery”)</a:t>
            </a:r>
            <a:r>
              <a:rPr lang="en-US" smtClean="0"/>
              <a:t> </a:t>
            </a:r>
          </a:p>
        </p:txBody>
      </p:sp>
      <p:pic>
        <p:nvPicPr>
          <p:cNvPr id="32785" name="Picture 19"/>
          <p:cNvPicPr>
            <a:picLocks noChangeAspect="1" noChangeArrowheads="1"/>
          </p:cNvPicPr>
          <p:nvPr/>
        </p:nvPicPr>
        <p:blipFill>
          <a:blip r:embed="rId11"/>
          <a:srcRect/>
          <a:stretch>
            <a:fillRect/>
          </a:stretch>
        </p:blipFill>
        <p:spPr bwMode="auto">
          <a:xfrm>
            <a:off x="381000" y="1447800"/>
            <a:ext cx="2514600" cy="1897063"/>
          </a:xfrm>
          <a:prstGeom prst="rect">
            <a:avLst/>
          </a:prstGeom>
          <a:noFill/>
          <a:ln w="9525">
            <a:noFill/>
            <a:miter lim="800000"/>
            <a:headEnd/>
            <a:tailEnd/>
          </a:ln>
        </p:spPr>
      </p:pic>
      <p:sp>
        <p:nvSpPr>
          <p:cNvPr id="32786" name="AutoShape 21"/>
          <p:cNvSpPr>
            <a:spLocks/>
          </p:cNvSpPr>
          <p:nvPr/>
        </p:nvSpPr>
        <p:spPr bwMode="auto">
          <a:xfrm>
            <a:off x="3733800" y="1219200"/>
            <a:ext cx="609600" cy="4648200"/>
          </a:xfrm>
          <a:prstGeom prst="rightBrace">
            <a:avLst>
              <a:gd name="adj1" fmla="val 63542"/>
              <a:gd name="adj2" fmla="val 50000"/>
            </a:avLst>
          </a:prstGeom>
          <a:noFill/>
          <a:ln w="9525">
            <a:solidFill>
              <a:schemeClr val="tx1"/>
            </a:solidFill>
            <a:round/>
            <a:headEnd/>
            <a:tailEnd/>
          </a:ln>
          <a:effectLst>
            <a:prstShdw prst="shdw13" dist="53882" dir="13500000">
              <a:schemeClr val="bg2">
                <a:alpha val="50000"/>
              </a:schemeClr>
            </a:prstShdw>
          </a:effectLst>
        </p:spPr>
        <p:txBody>
          <a:bodyPr wrap="none" anchor="ctr"/>
          <a:lstStyle/>
          <a:p>
            <a:endParaRPr lang="en-US"/>
          </a:p>
        </p:txBody>
      </p:sp>
      <p:pic>
        <p:nvPicPr>
          <p:cNvPr id="32787" name="Picture 22"/>
          <p:cNvPicPr>
            <a:picLocks noChangeAspect="1" noChangeArrowheads="1"/>
          </p:cNvPicPr>
          <p:nvPr/>
        </p:nvPicPr>
        <p:blipFill>
          <a:blip r:embed="rId12"/>
          <a:srcRect/>
          <a:stretch>
            <a:fillRect/>
          </a:stretch>
        </p:blipFill>
        <p:spPr bwMode="auto">
          <a:xfrm>
            <a:off x="1143000" y="2895600"/>
            <a:ext cx="2533650" cy="1903413"/>
          </a:xfrm>
          <a:prstGeom prst="rect">
            <a:avLst/>
          </a:prstGeom>
          <a:noFill/>
          <a:ln w="9525">
            <a:noFill/>
            <a:miter lim="800000"/>
            <a:headEnd/>
            <a:tailEnd/>
          </a:ln>
        </p:spPr>
      </p:pic>
      <p:sp>
        <p:nvSpPr>
          <p:cNvPr id="19" name="Rounded Rectangle 18"/>
          <p:cNvSpPr/>
          <p:nvPr/>
        </p:nvSpPr>
        <p:spPr>
          <a:xfrm>
            <a:off x="4343400" y="1143000"/>
            <a:ext cx="4267200" cy="838200"/>
          </a:xfrm>
          <a:prstGeom prst="roundRect">
            <a:avLst/>
          </a:prstGeom>
          <a:solidFill>
            <a:srgbClr val="FFFF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ctrTitle" idx="4294967295"/>
          </p:nvPr>
        </p:nvSpPr>
        <p:spPr>
          <a:xfrm>
            <a:off x="914400" y="0"/>
            <a:ext cx="7620000" cy="914400"/>
          </a:xfrm>
        </p:spPr>
        <p:txBody>
          <a:bodyPr/>
          <a:lstStyle/>
          <a:p>
            <a:pPr algn="l">
              <a:defRPr/>
            </a:pPr>
            <a:r>
              <a:rPr lang="en-US" sz="4000" dirty="0" smtClean="0">
                <a:effectLst>
                  <a:outerShdw blurRad="38100" dist="38100" dir="2700000" algn="tl">
                    <a:srgbClr val="000000">
                      <a:alpha val="43137"/>
                    </a:srgbClr>
                  </a:outerShdw>
                </a:effectLst>
                <a:latin typeface="Trebuchet MS" pitchFamily="34" charset="0"/>
                <a:cs typeface="Aharoni" pitchFamily="2" charset="-79"/>
              </a:rPr>
              <a:t>Monitor and Improve Operations</a:t>
            </a:r>
          </a:p>
        </p:txBody>
      </p:sp>
      <p:sp>
        <p:nvSpPr>
          <p:cNvPr id="25602" name="Rectangle 3"/>
          <p:cNvSpPr>
            <a:spLocks noGrp="1" noChangeArrowheads="1"/>
          </p:cNvSpPr>
          <p:nvPr>
            <p:ph type="subTitle" idx="4294967295"/>
          </p:nvPr>
        </p:nvSpPr>
        <p:spPr>
          <a:xfrm>
            <a:off x="1143000" y="1524000"/>
            <a:ext cx="6934200" cy="3276600"/>
          </a:xfrm>
        </p:spPr>
        <p:txBody>
          <a:bodyPr/>
          <a:lstStyle/>
          <a:p>
            <a:pPr marL="225425" indent="-225425">
              <a:lnSpc>
                <a:spcPct val="90000"/>
              </a:lnSpc>
              <a:defRPr/>
            </a:pPr>
            <a:r>
              <a:rPr lang="en-US" sz="3200" dirty="0" smtClean="0">
                <a:hlinkClick r:id="rId3" action="ppaction://hlinksldjump"/>
              </a:rPr>
              <a:t>Dashboards</a:t>
            </a:r>
            <a:endParaRPr lang="en-US" sz="3200" dirty="0" smtClean="0"/>
          </a:p>
          <a:p>
            <a:pPr marL="225425" indent="-225425">
              <a:lnSpc>
                <a:spcPct val="90000"/>
              </a:lnSpc>
              <a:defRPr/>
            </a:pPr>
            <a:r>
              <a:rPr lang="en-US" sz="3200" dirty="0" smtClean="0">
                <a:hlinkClick r:id="rId4" action="ppaction://hlinksldjump"/>
              </a:rPr>
              <a:t>Manage data by exceptions </a:t>
            </a:r>
            <a:endParaRPr lang="en-US" sz="3200" dirty="0" smtClean="0"/>
          </a:p>
          <a:p>
            <a:pPr marL="225425" indent="-225425">
              <a:lnSpc>
                <a:spcPct val="90000"/>
              </a:lnSpc>
              <a:defRPr/>
            </a:pPr>
            <a:r>
              <a:rPr lang="en-US" sz="3200" dirty="0" smtClean="0">
                <a:hlinkClick r:id="rId5" action="ppaction://hlinksldjump"/>
              </a:rPr>
              <a:t>Alert Notifications</a:t>
            </a:r>
            <a:endParaRPr lang="en-US" sz="3200" dirty="0" smtClean="0"/>
          </a:p>
          <a:p>
            <a:pPr marL="225425" indent="-225425">
              <a:lnSpc>
                <a:spcPct val="90000"/>
              </a:lnSpc>
              <a:defRPr/>
            </a:pPr>
            <a:r>
              <a:rPr lang="en-US" sz="3200" dirty="0" smtClean="0">
                <a:hlinkClick r:id="rId6" action="ppaction://hlinksldjump"/>
              </a:rPr>
              <a:t>Compliance graphs</a:t>
            </a:r>
            <a:endParaRPr lang="en-US" sz="3200" dirty="0" smtClean="0"/>
          </a:p>
          <a:p>
            <a:pPr marL="0" indent="0">
              <a:lnSpc>
                <a:spcPct val="90000"/>
              </a:lnSpc>
              <a:buFontTx/>
              <a:buNone/>
              <a:defRPr/>
            </a:pPr>
            <a:endParaRPr lang="en-US" i="1" dirty="0" smtClean="0"/>
          </a:p>
        </p:txBody>
      </p:sp>
      <p:pic>
        <p:nvPicPr>
          <p:cNvPr id="33795" name="Picture 2"/>
          <p:cNvPicPr>
            <a:picLocks noChangeAspect="1" noChangeArrowheads="1"/>
          </p:cNvPicPr>
          <p:nvPr/>
        </p:nvPicPr>
        <p:blipFill>
          <a:blip r:embed="rId7"/>
          <a:srcRect/>
          <a:stretch>
            <a:fillRect/>
          </a:stretch>
        </p:blipFill>
        <p:spPr bwMode="auto">
          <a:xfrm>
            <a:off x="8191500" y="6191250"/>
            <a:ext cx="952500" cy="6667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1_Blank Presentation">
      <a:majorFont>
        <a:latin typeface="Arial Black"/>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7050</TotalTime>
  <Words>2750</Words>
  <Application>Microsoft Office PowerPoint</Application>
  <PresentationFormat>On-screen Show (4:3)</PresentationFormat>
  <Paragraphs>382</Paragraphs>
  <Slides>71</Slides>
  <Notes>36</Notes>
  <HiddenSlides>0</HiddenSlides>
  <MMClips>0</MMClips>
  <ScaleCrop>false</ScaleCrop>
  <HeadingPairs>
    <vt:vector size="6" baseType="variant">
      <vt:variant>
        <vt:lpstr>Fonts Used</vt:lpstr>
      </vt:variant>
      <vt:variant>
        <vt:i4>8</vt:i4>
      </vt:variant>
      <vt:variant>
        <vt:lpstr>Design Template</vt:lpstr>
      </vt:variant>
      <vt:variant>
        <vt:i4>8</vt:i4>
      </vt:variant>
      <vt:variant>
        <vt:lpstr>Slide Titles</vt:lpstr>
      </vt:variant>
      <vt:variant>
        <vt:i4>71</vt:i4>
      </vt:variant>
    </vt:vector>
  </HeadingPairs>
  <TitlesOfParts>
    <vt:vector size="87" baseType="lpstr">
      <vt:lpstr>Times New Roman</vt:lpstr>
      <vt:lpstr>ＭＳ Ｐゴシック</vt:lpstr>
      <vt:lpstr>Arial</vt:lpstr>
      <vt:lpstr>Arial Black</vt:lpstr>
      <vt:lpstr>Trebuchet MS</vt:lpstr>
      <vt:lpstr>Aharoni</vt:lpstr>
      <vt:lpstr>Corbel</vt:lpstr>
      <vt:lpstr>Calibri</vt:lpstr>
      <vt:lpstr>1_Blank Presentation</vt:lpstr>
      <vt:lpstr>1_Blank Presentation</vt:lpstr>
      <vt:lpstr>1_Blank Presentation</vt:lpstr>
      <vt:lpstr>1_Blank Presentation</vt:lpstr>
      <vt:lpstr>1_Blank Presentation</vt:lpstr>
      <vt:lpstr>1_Blank Presentation</vt:lpstr>
      <vt:lpstr>1_Blank Presentation</vt:lpstr>
      <vt:lpstr>1_Blank Presentation</vt:lpstr>
      <vt:lpstr>Water Information  Management Solution:   Product Demo for Waste Water</vt:lpstr>
      <vt:lpstr>Table of Contents</vt:lpstr>
      <vt:lpstr>WIMS Product Overview</vt:lpstr>
      <vt:lpstr>Water Industry Data Management The “Right” Solution</vt:lpstr>
      <vt:lpstr>All the data you need is at your “fingertips,” in a secure, auditable database</vt:lpstr>
      <vt:lpstr>Accurate Information – Informed Decisions</vt:lpstr>
      <vt:lpstr>WIMS Demonstration Tool</vt:lpstr>
      <vt:lpstr>Areas of Discovery and Exploration (Click on hyperlink to navigate to the “Area of Discovery”) </vt:lpstr>
      <vt:lpstr>Monitor and Improve Operations</vt:lpstr>
      <vt:lpstr>Slide 10</vt:lpstr>
      <vt:lpstr>Slide 11</vt:lpstr>
      <vt:lpstr>Slide 12</vt:lpstr>
      <vt:lpstr>Slide 13</vt:lpstr>
      <vt:lpstr>Areas of Discovery and Exploration (Click on hyperlink to navigate to the “Area of Discovery”) </vt:lpstr>
      <vt:lpstr>Slide 15</vt:lpstr>
      <vt:lpstr>Slide 16</vt:lpstr>
      <vt:lpstr>Slide 17</vt:lpstr>
      <vt:lpstr>Slide 18</vt:lpstr>
      <vt:lpstr>Areas of Discovery and Exploration (Click on hyperlink to navigate to the “Area of Discovery”) </vt:lpstr>
      <vt:lpstr>Slide 20</vt:lpstr>
      <vt:lpstr>Slide 21</vt:lpstr>
      <vt:lpstr>Slide 22</vt:lpstr>
      <vt:lpstr>Slide 23</vt:lpstr>
      <vt:lpstr>Slide 24</vt:lpstr>
      <vt:lpstr>Slide 25</vt:lpstr>
      <vt:lpstr>Areas of Discovery and Exploration (Click on hyperlink to navigate to the “Area of Discovery”) </vt:lpstr>
      <vt:lpstr>Slide 27</vt:lpstr>
      <vt:lpstr>Slide 28</vt:lpstr>
      <vt:lpstr>Slide 29</vt:lpstr>
      <vt:lpstr>Areas of Discovery and Exploration (Click on hyperlink to navigate to the “Area of Discovery”) </vt:lpstr>
      <vt:lpstr>Slide 31</vt:lpstr>
      <vt:lpstr>Slide 32</vt:lpstr>
      <vt:lpstr>Slide 33</vt:lpstr>
      <vt:lpstr>Slide 34</vt:lpstr>
      <vt:lpstr>End of Demonstration Tool</vt:lpstr>
      <vt:lpstr>Customer Testimonials</vt:lpstr>
      <vt:lpstr>Slide 37</vt:lpstr>
      <vt:lpstr>Slide 38</vt:lpstr>
      <vt:lpstr>Slide 39</vt:lpstr>
      <vt:lpstr>Slide 40</vt:lpstr>
      <vt:lpstr>Slide 41</vt:lpstr>
      <vt:lpstr>Slide 42</vt:lpstr>
      <vt:lpstr>Q&amp;A</vt:lpstr>
      <vt:lpstr>Static slides  (Use for non-demo presentations)</vt:lpstr>
      <vt:lpstr>Monitor &amp; Improve Operations</vt:lpstr>
      <vt:lpstr>User Defined Dashboards</vt:lpstr>
      <vt:lpstr>Manage by exception…</vt:lpstr>
      <vt:lpstr>Manage by exception…</vt:lpstr>
      <vt:lpstr>Compliance charts</vt:lpstr>
      <vt:lpstr>Central location for all of your data</vt:lpstr>
      <vt:lpstr>Troubleshoot Issues</vt:lpstr>
      <vt:lpstr>Let Software do the Detective Work</vt:lpstr>
      <vt:lpstr>Automatically Compare &amp; Verify All Info</vt:lpstr>
      <vt:lpstr>Slide 54</vt:lpstr>
      <vt:lpstr>Waste water example-Inf flow v. rainfall</vt:lpstr>
      <vt:lpstr>Drinking water example—turbidity profile</vt:lpstr>
      <vt:lpstr>Prepare Regulatory &amp; Internal Reports</vt:lpstr>
      <vt:lpstr>Turn Raw Data into Actionable Information</vt:lpstr>
      <vt:lpstr>Accurate Regulatory &amp; Process  Reports &amp; Graphs</vt:lpstr>
      <vt:lpstr>Powerful Information at your Fingertips</vt:lpstr>
      <vt:lpstr>Compliance reports for every State in the Nation</vt:lpstr>
      <vt:lpstr>Compile Data Easily</vt:lpstr>
      <vt:lpstr>See Your Whole Operation:  Combine Data From Field, Lab &amp; Operations</vt:lpstr>
      <vt:lpstr>Transform Data Dumps  Into Actionable Insight</vt:lpstr>
      <vt:lpstr>Managing Complex Calculations</vt:lpstr>
      <vt:lpstr>You Don’t Need to Be a Statistician</vt:lpstr>
      <vt:lpstr>Example of Built-in Complex F-to-M Ratio</vt:lpstr>
      <vt:lpstr>Case Studies</vt:lpstr>
      <vt:lpstr>Case 1: Improving Aeration Efficiency</vt:lpstr>
      <vt:lpstr>Case 2: Lowering Chemical Costs</vt:lpstr>
      <vt:lpstr>Case 3: Real-time estimation of BOD </vt:lpstr>
    </vt:vector>
  </TitlesOfParts>
  <Company>Hach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Network Administrator</dc:creator>
  <cp:lastModifiedBy>Hach</cp:lastModifiedBy>
  <cp:revision>308</cp:revision>
  <dcterms:created xsi:type="dcterms:W3CDTF">2005-01-06T01:25:25Z</dcterms:created>
  <dcterms:modified xsi:type="dcterms:W3CDTF">2011-01-27T21:41:45Z</dcterms:modified>
</cp:coreProperties>
</file>